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handoutMasterIdLst>
    <p:handoutMasterId r:id="rId24"/>
  </p:handoutMasterIdLst>
  <p:sldIdLst>
    <p:sldId id="256" r:id="rId2"/>
    <p:sldId id="257" r:id="rId3"/>
    <p:sldId id="258" r:id="rId4"/>
    <p:sldId id="267" r:id="rId5"/>
    <p:sldId id="268" r:id="rId6"/>
    <p:sldId id="275" r:id="rId7"/>
    <p:sldId id="260" r:id="rId8"/>
    <p:sldId id="277" r:id="rId9"/>
    <p:sldId id="261" r:id="rId10"/>
    <p:sldId id="264" r:id="rId11"/>
    <p:sldId id="259" r:id="rId12"/>
    <p:sldId id="262" r:id="rId13"/>
    <p:sldId id="263" r:id="rId14"/>
    <p:sldId id="278" r:id="rId15"/>
    <p:sldId id="269" r:id="rId16"/>
    <p:sldId id="271" r:id="rId17"/>
    <p:sldId id="265" r:id="rId18"/>
    <p:sldId id="266" r:id="rId19"/>
    <p:sldId id="274" r:id="rId20"/>
    <p:sldId id="273" r:id="rId21"/>
    <p:sldId id="272" r:id="rId2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879" autoAdjust="0"/>
    <p:restoredTop sz="84471" autoAdjust="0"/>
  </p:normalViewPr>
  <p:slideViewPr>
    <p:cSldViewPr snapToGrid="0">
      <p:cViewPr varScale="1">
        <p:scale>
          <a:sx n="68" d="100"/>
          <a:sy n="68" d="100"/>
        </p:scale>
        <p:origin x="750" y="6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0" d="100"/>
          <a:sy n="120" d="100"/>
        </p:scale>
        <p:origin x="207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5AE9C7B-0A73-48A8-A4A7-AC41C9388594}"/>
              </a:ext>
            </a:extLst>
          </p:cNvPr>
          <p:cNvSpPr>
            <a:spLocks noGrp="1"/>
          </p:cNvSpPr>
          <p:nvPr>
            <p:ph type="hdr" sz="quarter"/>
          </p:nvPr>
        </p:nvSpPr>
        <p:spPr>
          <a:xfrm>
            <a:off x="0" y="1"/>
            <a:ext cx="3037840" cy="466972"/>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84378A5F-E4A1-4B07-A38D-E26A796E7ABE}"/>
              </a:ext>
            </a:extLst>
          </p:cNvPr>
          <p:cNvSpPr>
            <a:spLocks noGrp="1"/>
          </p:cNvSpPr>
          <p:nvPr>
            <p:ph type="dt" sz="quarter" idx="1"/>
          </p:nvPr>
        </p:nvSpPr>
        <p:spPr>
          <a:xfrm>
            <a:off x="3971344" y="1"/>
            <a:ext cx="3037840" cy="466972"/>
          </a:xfrm>
          <a:prstGeom prst="rect">
            <a:avLst/>
          </a:prstGeom>
        </p:spPr>
        <p:txBody>
          <a:bodyPr vert="horz" lIns="93177" tIns="46589" rIns="93177" bIns="46589" rtlCol="0"/>
          <a:lstStyle>
            <a:lvl1pPr algn="r">
              <a:defRPr sz="1200"/>
            </a:lvl1pPr>
          </a:lstStyle>
          <a:p>
            <a:fld id="{B030B386-96B3-420B-BF28-9D211F2D1823}" type="datetimeFigureOut">
              <a:rPr lang="en-US" smtClean="0"/>
              <a:t>11/6/2017</a:t>
            </a:fld>
            <a:endParaRPr lang="en-US"/>
          </a:p>
        </p:txBody>
      </p:sp>
      <p:sp>
        <p:nvSpPr>
          <p:cNvPr id="4" name="Footer Placeholder 3">
            <a:extLst>
              <a:ext uri="{FF2B5EF4-FFF2-40B4-BE49-F238E27FC236}">
                <a16:creationId xmlns:a16="http://schemas.microsoft.com/office/drawing/2014/main" id="{6503EEEF-4C08-47DB-B04A-31C6AB46AA57}"/>
              </a:ext>
            </a:extLst>
          </p:cNvPr>
          <p:cNvSpPr>
            <a:spLocks noGrp="1"/>
          </p:cNvSpPr>
          <p:nvPr>
            <p:ph type="ftr" sz="quarter" idx="2"/>
          </p:nvPr>
        </p:nvSpPr>
        <p:spPr>
          <a:xfrm>
            <a:off x="0" y="8829430"/>
            <a:ext cx="3037840" cy="466971"/>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6A1A134-0FD5-4608-829B-086C4D563E1A}"/>
              </a:ext>
            </a:extLst>
          </p:cNvPr>
          <p:cNvSpPr>
            <a:spLocks noGrp="1"/>
          </p:cNvSpPr>
          <p:nvPr>
            <p:ph type="sldNum" sz="quarter" idx="3"/>
          </p:nvPr>
        </p:nvSpPr>
        <p:spPr>
          <a:xfrm>
            <a:off x="3971344" y="8829430"/>
            <a:ext cx="3037840" cy="466971"/>
          </a:xfrm>
          <a:prstGeom prst="rect">
            <a:avLst/>
          </a:prstGeom>
        </p:spPr>
        <p:txBody>
          <a:bodyPr vert="horz" lIns="93177" tIns="46589" rIns="93177" bIns="46589" rtlCol="0" anchor="b"/>
          <a:lstStyle>
            <a:lvl1pPr algn="r">
              <a:defRPr sz="1200"/>
            </a:lvl1pPr>
          </a:lstStyle>
          <a:p>
            <a:fld id="{058EFEA9-6C85-431D-9843-51536E509CEE}" type="slidenum">
              <a:rPr lang="en-US" smtClean="0"/>
              <a:t>‹#›</a:t>
            </a:fld>
            <a:endParaRPr lang="en-US"/>
          </a:p>
        </p:txBody>
      </p:sp>
    </p:spTree>
    <p:extLst>
      <p:ext uri="{BB962C8B-B14F-4D97-AF65-F5344CB8AC3E}">
        <p14:creationId xmlns:p14="http://schemas.microsoft.com/office/powerpoint/2010/main" val="3640186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E3E0B853-A89C-4521-94B1-FFE4F5F83B74}" type="datetimeFigureOut">
              <a:rPr lang="en-US" smtClean="0"/>
              <a:t>11/6/2017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9"/>
          </a:xfrm>
          <a:prstGeom prst="rect">
            <a:avLst/>
          </a:prstGeom>
        </p:spPr>
        <p:txBody>
          <a:bodyPr vert="horz" lIns="93177" tIns="46589" rIns="93177" bIns="46589"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A5931E2-25CF-40DF-9327-DC4CBAA26F23}" type="slidenum">
              <a:rPr lang="en-US" smtClean="0"/>
              <a:t>‹#›</a:t>
            </a:fld>
            <a:endParaRPr lang="en-US"/>
          </a:p>
        </p:txBody>
      </p:sp>
    </p:spTree>
    <p:extLst>
      <p:ext uri="{BB962C8B-B14F-4D97-AF65-F5344CB8AC3E}">
        <p14:creationId xmlns:p14="http://schemas.microsoft.com/office/powerpoint/2010/main" val="1498847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5931E2-25CF-40DF-9327-DC4CBAA26F23}" type="slidenum">
              <a:rPr lang="en-US" smtClean="0"/>
              <a:t>1</a:t>
            </a:fld>
            <a:endParaRPr lang="en-US"/>
          </a:p>
        </p:txBody>
      </p:sp>
    </p:spTree>
    <p:extLst>
      <p:ext uri="{BB962C8B-B14F-4D97-AF65-F5344CB8AC3E}">
        <p14:creationId xmlns:p14="http://schemas.microsoft.com/office/powerpoint/2010/main" val="3373784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area that falling into the “Front End” of Revenue Cycle is Care management.   There processes pay a large part in ensuring quality while reducing expenses on the hospital.    </a:t>
            </a:r>
          </a:p>
          <a:p>
            <a:endParaRPr lang="en-US" dirty="0"/>
          </a:p>
          <a:p>
            <a:endParaRPr lang="en-US" dirty="0"/>
          </a:p>
          <a:p>
            <a:endParaRPr lang="en-US" dirty="0"/>
          </a:p>
          <a:p>
            <a:r>
              <a:rPr lang="en-US" dirty="0"/>
              <a:t>Who in the audience is responsible for getting the IMM?  </a:t>
            </a:r>
          </a:p>
          <a:p>
            <a:endParaRPr lang="en-US" dirty="0"/>
          </a:p>
          <a:p>
            <a:r>
              <a:rPr lang="en-US" dirty="0"/>
              <a:t>Who is responsible for the MOON?   </a:t>
            </a:r>
          </a:p>
          <a:p>
            <a:endParaRPr lang="en-US" dirty="0"/>
          </a:p>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10</a:t>
            </a:fld>
            <a:endParaRPr lang="en-US"/>
          </a:p>
        </p:txBody>
      </p:sp>
    </p:spTree>
    <p:extLst>
      <p:ext uri="{BB962C8B-B14F-4D97-AF65-F5344CB8AC3E}">
        <p14:creationId xmlns:p14="http://schemas.microsoft.com/office/powerpoint/2010/main" val="1489181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11</a:t>
            </a:fld>
            <a:endParaRPr lang="en-US"/>
          </a:p>
        </p:txBody>
      </p:sp>
    </p:spTree>
    <p:extLst>
      <p:ext uri="{BB962C8B-B14F-4D97-AF65-F5344CB8AC3E}">
        <p14:creationId xmlns:p14="http://schemas.microsoft.com/office/powerpoint/2010/main" val="2403325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12</a:t>
            </a:fld>
            <a:endParaRPr lang="en-US"/>
          </a:p>
        </p:txBody>
      </p:sp>
    </p:spTree>
    <p:extLst>
      <p:ext uri="{BB962C8B-B14F-4D97-AF65-F5344CB8AC3E}">
        <p14:creationId xmlns:p14="http://schemas.microsoft.com/office/powerpoint/2010/main" val="2354551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5931E2-25CF-40DF-9327-DC4CBAA26F23}" type="slidenum">
              <a:rPr lang="en-US" smtClean="0"/>
              <a:t>13</a:t>
            </a:fld>
            <a:endParaRPr lang="en-US"/>
          </a:p>
        </p:txBody>
      </p:sp>
    </p:spTree>
    <p:extLst>
      <p:ext uri="{BB962C8B-B14F-4D97-AF65-F5344CB8AC3E}">
        <p14:creationId xmlns:p14="http://schemas.microsoft.com/office/powerpoint/2010/main" val="147249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5931E2-25CF-40DF-9327-DC4CBAA26F23}" type="slidenum">
              <a:rPr lang="en-US" smtClean="0"/>
              <a:t>14</a:t>
            </a:fld>
            <a:endParaRPr lang="en-US"/>
          </a:p>
        </p:txBody>
      </p:sp>
    </p:spTree>
    <p:extLst>
      <p:ext uri="{BB962C8B-B14F-4D97-AF65-F5344CB8AC3E}">
        <p14:creationId xmlns:p14="http://schemas.microsoft.com/office/powerpoint/2010/main" val="1259896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When you have roles that collect at point of service is very important that they understand why the are collecting.  </a:t>
            </a:r>
          </a:p>
          <a:p>
            <a:endParaRPr lang="en-US" dirty="0"/>
          </a:p>
          <a:p>
            <a:r>
              <a:rPr lang="en-US" dirty="0"/>
              <a:t>	 Statistics show that a hospital could lose of to 50% of what the patient owes if we do on collect at POS  </a:t>
            </a:r>
          </a:p>
          <a:p>
            <a:endParaRPr lang="en-US" dirty="0"/>
          </a:p>
          <a:p>
            <a:r>
              <a:rPr lang="en-US" dirty="0"/>
              <a:t>	You have an opportunity and leverage for collections in the actual service area.     </a:t>
            </a:r>
          </a:p>
          <a:p>
            <a:endParaRPr lang="en-US" dirty="0"/>
          </a:p>
          <a:p>
            <a:r>
              <a:rPr lang="en-US" dirty="0"/>
              <a:t>	Many contract expect that patient to pay co-payments at the time of service  </a:t>
            </a:r>
          </a:p>
          <a:p>
            <a:r>
              <a:rPr lang="en-US" dirty="0"/>
              <a:t>	</a:t>
            </a:r>
          </a:p>
          <a:p>
            <a:r>
              <a:rPr lang="en-US" dirty="0"/>
              <a:t>	How do you collect – do you have scripting?  	How do you train staff to collection?   Special education – simulations?  </a:t>
            </a:r>
          </a:p>
          <a:p>
            <a:endParaRPr lang="en-US" dirty="0"/>
          </a:p>
          <a:p>
            <a:r>
              <a:rPr lang="en-US" dirty="0"/>
              <a:t>	It is very important that we collect at POS to decrease our financial risk and bad debt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15</a:t>
            </a:fld>
            <a:endParaRPr lang="en-US"/>
          </a:p>
        </p:txBody>
      </p:sp>
    </p:spTree>
    <p:extLst>
      <p:ext uri="{BB962C8B-B14F-4D97-AF65-F5344CB8AC3E}">
        <p14:creationId xmlns:p14="http://schemas.microsoft.com/office/powerpoint/2010/main" val="7227057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Internal Revenue Service has released proposed regulations on financial assistance policy and emergency medical care policy requirements under the Patient Protection and Affordable Care Act. These new requirements continue the IRS focus on the activities and policies of tax-exempt hospitals and the implication that tax-exempt hospitals must be required to "justify" their tax-exempt status, especially with regard to serving patients unable to pay for the costs of their medical care. Internal audit and compliance plans will need to include oversight of these new policies.  </a:t>
            </a:r>
          </a:p>
        </p:txBody>
      </p:sp>
      <p:sp>
        <p:nvSpPr>
          <p:cNvPr id="4" name="Slide Number Placeholder 3"/>
          <p:cNvSpPr>
            <a:spLocks noGrp="1"/>
          </p:cNvSpPr>
          <p:nvPr>
            <p:ph type="sldNum" sz="quarter" idx="10"/>
          </p:nvPr>
        </p:nvSpPr>
        <p:spPr/>
        <p:txBody>
          <a:bodyPr/>
          <a:lstStyle/>
          <a:p>
            <a:fld id="{0A5931E2-25CF-40DF-9327-DC4CBAA26F23}" type="slidenum">
              <a:rPr lang="en-US" smtClean="0"/>
              <a:t>16</a:t>
            </a:fld>
            <a:endParaRPr lang="en-US"/>
          </a:p>
        </p:txBody>
      </p:sp>
    </p:spTree>
    <p:extLst>
      <p:ext uri="{BB962C8B-B14F-4D97-AF65-F5344CB8AC3E}">
        <p14:creationId xmlns:p14="http://schemas.microsoft.com/office/powerpoint/2010/main" val="29841262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 to measure productive but also to know that you</a:t>
            </a:r>
            <a:r>
              <a:rPr lang="en-US" baseline="0" dirty="0"/>
              <a:t> have equitable work </a:t>
            </a:r>
          </a:p>
          <a:p>
            <a:endParaRPr lang="en-US" baseline="0" dirty="0"/>
          </a:p>
          <a:p>
            <a:endParaRPr lang="en-US" baseline="0" dirty="0"/>
          </a:p>
          <a:p>
            <a:r>
              <a:rPr lang="en-US" dirty="0"/>
              <a:t>NOTE = Quick registration is included in the average registration</a:t>
            </a:r>
            <a:r>
              <a:rPr lang="en-US" baseline="0" dirty="0"/>
              <a:t> per day </a:t>
            </a:r>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17</a:t>
            </a:fld>
            <a:endParaRPr lang="en-US"/>
          </a:p>
        </p:txBody>
      </p:sp>
    </p:spTree>
    <p:extLst>
      <p:ext uri="{BB962C8B-B14F-4D97-AF65-F5344CB8AC3E}">
        <p14:creationId xmlns:p14="http://schemas.microsoft.com/office/powerpoint/2010/main" val="4312232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accuracy – Customer</a:t>
            </a:r>
            <a:r>
              <a:rPr lang="en-US" baseline="0" dirty="0"/>
              <a:t>  Service </a:t>
            </a:r>
          </a:p>
          <a:p>
            <a:endParaRPr lang="en-US" baseline="0" dirty="0"/>
          </a:p>
          <a:p>
            <a:endParaRPr lang="en-US" baseline="0" dirty="0"/>
          </a:p>
          <a:p>
            <a:r>
              <a:rPr lang="en-US" baseline="0" dirty="0"/>
              <a:t>We spoke of Patient Experience earlier in the presentation.     And yes, We expectation focused patient center care with patient experience in the fore front.    But, none of this mean anything without Quality.   </a:t>
            </a:r>
          </a:p>
          <a:p>
            <a:endParaRPr lang="en-US" baseline="0" dirty="0"/>
          </a:p>
          <a:p>
            <a:r>
              <a:rPr lang="en-US" baseline="0" dirty="0"/>
              <a:t>For example:   you order a mean through the drive through – the person taking your order and delivery your food to you are the best you ever seen.   But then you get home and your order is wrong --- how does that make you feel?   </a:t>
            </a:r>
          </a:p>
          <a:p>
            <a:endParaRPr lang="en-US" baseline="0" dirty="0"/>
          </a:p>
          <a:p>
            <a:r>
              <a:rPr lang="en-US" baseline="0" dirty="0"/>
              <a:t>There are many ways to audit – do you use electronic tools or manual processes   -- ideas?   </a:t>
            </a:r>
          </a:p>
          <a:p>
            <a:endParaRPr lang="en-US" baseline="0" dirty="0"/>
          </a:p>
          <a:p>
            <a:r>
              <a:rPr lang="en-US" baseline="0" dirty="0"/>
              <a:t>Key is that you do measure and you are accountable.    </a:t>
            </a:r>
          </a:p>
        </p:txBody>
      </p:sp>
      <p:sp>
        <p:nvSpPr>
          <p:cNvPr id="4" name="Slide Number Placeholder 3"/>
          <p:cNvSpPr>
            <a:spLocks noGrp="1"/>
          </p:cNvSpPr>
          <p:nvPr>
            <p:ph type="sldNum" sz="quarter" idx="10"/>
          </p:nvPr>
        </p:nvSpPr>
        <p:spPr/>
        <p:txBody>
          <a:bodyPr/>
          <a:lstStyle/>
          <a:p>
            <a:fld id="{0A5931E2-25CF-40DF-9327-DC4CBAA26F23}" type="slidenum">
              <a:rPr lang="en-US" smtClean="0"/>
              <a:t>18</a:t>
            </a:fld>
            <a:endParaRPr lang="en-US"/>
          </a:p>
        </p:txBody>
      </p:sp>
    </p:spTree>
    <p:extLst>
      <p:ext uri="{BB962C8B-B14F-4D97-AF65-F5344CB8AC3E}">
        <p14:creationId xmlns:p14="http://schemas.microsoft.com/office/powerpoint/2010/main" val="42904369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go through a presentation regarding patient access unless we talk about Denial --- Tech and actual write off.   </a:t>
            </a:r>
          </a:p>
          <a:p>
            <a:endParaRPr lang="en-US" dirty="0"/>
          </a:p>
          <a:p>
            <a:r>
              <a:rPr lang="en-US" dirty="0"/>
              <a:t>Our accuracy ensures that we limit both of these items.     </a:t>
            </a:r>
          </a:p>
        </p:txBody>
      </p:sp>
      <p:sp>
        <p:nvSpPr>
          <p:cNvPr id="4" name="Slide Number Placeholder 3"/>
          <p:cNvSpPr>
            <a:spLocks noGrp="1"/>
          </p:cNvSpPr>
          <p:nvPr>
            <p:ph type="sldNum" sz="quarter" idx="10"/>
          </p:nvPr>
        </p:nvSpPr>
        <p:spPr/>
        <p:txBody>
          <a:bodyPr/>
          <a:lstStyle/>
          <a:p>
            <a:fld id="{0A5931E2-25CF-40DF-9327-DC4CBAA26F23}" type="slidenum">
              <a:rPr lang="en-US" smtClean="0"/>
              <a:t>19</a:t>
            </a:fld>
            <a:endParaRPr lang="en-US"/>
          </a:p>
        </p:txBody>
      </p:sp>
    </p:spTree>
    <p:extLst>
      <p:ext uri="{BB962C8B-B14F-4D97-AF65-F5344CB8AC3E}">
        <p14:creationId xmlns:p14="http://schemas.microsoft.com/office/powerpoint/2010/main" val="1197884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2</a:t>
            </a:fld>
            <a:endParaRPr lang="en-US"/>
          </a:p>
        </p:txBody>
      </p:sp>
    </p:spTree>
    <p:extLst>
      <p:ext uri="{BB962C8B-B14F-4D97-AF65-F5344CB8AC3E}">
        <p14:creationId xmlns:p14="http://schemas.microsoft.com/office/powerpoint/2010/main" val="25231707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end today there are some financial formula’s that are important in Patient Access </a:t>
            </a:r>
          </a:p>
          <a:p>
            <a:endParaRPr lang="en-US" dirty="0"/>
          </a:p>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20</a:t>
            </a:fld>
            <a:endParaRPr lang="en-US"/>
          </a:p>
        </p:txBody>
      </p:sp>
    </p:spTree>
    <p:extLst>
      <p:ext uri="{BB962C8B-B14F-4D97-AF65-F5344CB8AC3E}">
        <p14:creationId xmlns:p14="http://schemas.microsoft.com/office/powerpoint/2010/main" val="41315052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5931E2-25CF-40DF-9327-DC4CBAA26F23}" type="slidenum">
              <a:rPr lang="en-US" smtClean="0"/>
              <a:t>21</a:t>
            </a:fld>
            <a:endParaRPr lang="en-US"/>
          </a:p>
        </p:txBody>
      </p:sp>
    </p:spTree>
    <p:extLst>
      <p:ext uri="{BB962C8B-B14F-4D97-AF65-F5344CB8AC3E}">
        <p14:creationId xmlns:p14="http://schemas.microsoft.com/office/powerpoint/2010/main" val="1249494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Patient Access </a:t>
            </a:r>
          </a:p>
          <a:p>
            <a:r>
              <a:rPr lang="en-US" dirty="0"/>
              <a:t>	What is a goal in re-engineering Patient Access?  </a:t>
            </a:r>
          </a:p>
          <a:p>
            <a:r>
              <a:rPr lang="en-US" dirty="0"/>
              <a:t>	 * Initial impression is a positive one </a:t>
            </a:r>
          </a:p>
          <a:p>
            <a:r>
              <a:rPr lang="en-US" dirty="0"/>
              <a:t>	 * Identify wait Times </a:t>
            </a:r>
          </a:p>
          <a:p>
            <a:r>
              <a:rPr lang="en-US" dirty="0"/>
              <a:t>	 * Make the process a positive and painless experience for the patient, guarantor, and/or family </a:t>
            </a:r>
          </a:p>
          <a:p>
            <a:endParaRPr lang="en-US" dirty="0"/>
          </a:p>
          <a:p>
            <a:r>
              <a:rPr lang="en-US" dirty="0"/>
              <a:t>	Example:</a:t>
            </a:r>
            <a:r>
              <a:rPr lang="en-US" baseline="0" dirty="0"/>
              <a:t>    McDonalds – Smile and Friendliness – still must have quality.    Get home with wrong sandwich </a:t>
            </a:r>
            <a:endParaRPr lang="en-US" dirty="0"/>
          </a:p>
          <a:p>
            <a:endParaRPr lang="en-US" dirty="0"/>
          </a:p>
          <a:p>
            <a:r>
              <a:rPr lang="en-US" dirty="0"/>
              <a:t>HCAPs </a:t>
            </a:r>
          </a:p>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3</a:t>
            </a:fld>
            <a:endParaRPr lang="en-US"/>
          </a:p>
        </p:txBody>
      </p:sp>
    </p:spTree>
    <p:extLst>
      <p:ext uri="{BB962C8B-B14F-4D97-AF65-F5344CB8AC3E}">
        <p14:creationId xmlns:p14="http://schemas.microsoft.com/office/powerpoint/2010/main" val="1229508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touch on Hospital Consumer Assessment of Healthcare Providers and System  as part of Patient Experience </a:t>
            </a:r>
          </a:p>
          <a:p>
            <a:endParaRPr lang="en-US" dirty="0"/>
          </a:p>
          <a:p>
            <a:r>
              <a:rPr lang="en-US" dirty="0"/>
              <a:t>And this is a patient satisfaction survey required by CMS for all hospitals in the United States.    </a:t>
            </a:r>
          </a:p>
          <a:p>
            <a:endParaRPr lang="en-US" dirty="0"/>
          </a:p>
          <a:p>
            <a:r>
              <a:rPr lang="en-US" dirty="0"/>
              <a:t>This will provide a standardize survey instrument and data collection methodology for measuring patients’ perspectives on hospital care and the goals are to “Produce comparable data on the patient’s perspective on care that allows objective and meaningful comparison between hospitals.  </a:t>
            </a:r>
          </a:p>
          <a:p>
            <a:endParaRPr lang="en-US" dirty="0"/>
          </a:p>
          <a:p>
            <a:r>
              <a:rPr lang="en-US" dirty="0"/>
              <a:t>Top Box – how often patients gave positive assessments for hospital experience. </a:t>
            </a:r>
          </a:p>
          <a:p>
            <a:endParaRPr lang="en-US" dirty="0"/>
          </a:p>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4</a:t>
            </a:fld>
            <a:endParaRPr lang="en-US"/>
          </a:p>
        </p:txBody>
      </p:sp>
    </p:spTree>
    <p:extLst>
      <p:ext uri="{BB962C8B-B14F-4D97-AF65-F5344CB8AC3E}">
        <p14:creationId xmlns:p14="http://schemas.microsoft.com/office/powerpoint/2010/main" val="2174432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5</a:t>
            </a:fld>
            <a:endParaRPr lang="en-US"/>
          </a:p>
        </p:txBody>
      </p:sp>
    </p:spTree>
    <p:extLst>
      <p:ext uri="{BB962C8B-B14F-4D97-AF65-F5344CB8AC3E}">
        <p14:creationId xmlns:p14="http://schemas.microsoft.com/office/powerpoint/2010/main" val="1367960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hear from you …… What are the roles of Patient Access?    </a:t>
            </a:r>
          </a:p>
          <a:p>
            <a:endParaRPr lang="en-US" dirty="0"/>
          </a:p>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6</a:t>
            </a:fld>
            <a:endParaRPr lang="en-US"/>
          </a:p>
        </p:txBody>
      </p:sp>
    </p:spTree>
    <p:extLst>
      <p:ext uri="{BB962C8B-B14F-4D97-AF65-F5344CB8AC3E}">
        <p14:creationId xmlns:p14="http://schemas.microsoft.com/office/powerpoint/2010/main" val="1445414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7</a:t>
            </a:fld>
            <a:endParaRPr lang="en-US"/>
          </a:p>
        </p:txBody>
      </p:sp>
    </p:spTree>
    <p:extLst>
      <p:ext uri="{BB962C8B-B14F-4D97-AF65-F5344CB8AC3E}">
        <p14:creationId xmlns:p14="http://schemas.microsoft.com/office/powerpoint/2010/main" val="514728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5931E2-25CF-40DF-9327-DC4CBAA26F23}" type="slidenum">
              <a:rPr lang="en-US" smtClean="0"/>
              <a:t>8</a:t>
            </a:fld>
            <a:endParaRPr lang="en-US"/>
          </a:p>
        </p:txBody>
      </p:sp>
    </p:spTree>
    <p:extLst>
      <p:ext uri="{BB962C8B-B14F-4D97-AF65-F5344CB8AC3E}">
        <p14:creationId xmlns:p14="http://schemas.microsoft.com/office/powerpoint/2010/main" val="2820309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Patient Access is accountable</a:t>
            </a:r>
            <a:r>
              <a:rPr lang="en-US" baseline="0" dirty="0"/>
              <a:t> for more than 50% of the data element on the UB 04 Claim Form </a:t>
            </a:r>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0A5931E2-25CF-40DF-9327-DC4CBAA26F23}" type="slidenum">
              <a:rPr lang="en-US" smtClean="0"/>
              <a:t>9</a:t>
            </a:fld>
            <a:endParaRPr lang="en-US"/>
          </a:p>
        </p:txBody>
      </p:sp>
    </p:spTree>
    <p:extLst>
      <p:ext uri="{BB962C8B-B14F-4D97-AF65-F5344CB8AC3E}">
        <p14:creationId xmlns:p14="http://schemas.microsoft.com/office/powerpoint/2010/main" val="2744259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11/6/2017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7D88-6A56-4FBC-962D-6F03A74561F4}"/>
              </a:ext>
            </a:extLst>
          </p:cNvPr>
          <p:cNvSpPr>
            <a:spLocks noGrp="1"/>
          </p:cNvSpPr>
          <p:nvPr>
            <p:ph type="ctrTitle"/>
          </p:nvPr>
        </p:nvSpPr>
        <p:spPr/>
        <p:txBody>
          <a:bodyPr/>
          <a:lstStyle/>
          <a:p>
            <a:r>
              <a:rPr lang="en-US" dirty="0"/>
              <a:t>Patient Access</a:t>
            </a:r>
          </a:p>
        </p:txBody>
      </p:sp>
      <p:sp>
        <p:nvSpPr>
          <p:cNvPr id="3" name="Subtitle 2">
            <a:extLst>
              <a:ext uri="{FF2B5EF4-FFF2-40B4-BE49-F238E27FC236}">
                <a16:creationId xmlns:a16="http://schemas.microsoft.com/office/drawing/2014/main" id="{92CF09BA-0F40-495D-AC96-491F95F4181C}"/>
              </a:ext>
            </a:extLst>
          </p:cNvPr>
          <p:cNvSpPr>
            <a:spLocks noGrp="1"/>
          </p:cNvSpPr>
          <p:nvPr>
            <p:ph type="subTitle" idx="1"/>
          </p:nvPr>
        </p:nvSpPr>
        <p:spPr/>
        <p:txBody>
          <a:bodyPr>
            <a:normAutofit lnSpcReduction="10000"/>
          </a:bodyPr>
          <a:lstStyle/>
          <a:p>
            <a:r>
              <a:rPr lang="en-US" dirty="0"/>
              <a:t>AAHAM Carolina Chapter</a:t>
            </a:r>
          </a:p>
          <a:p>
            <a:r>
              <a:rPr lang="en-US" dirty="0"/>
              <a:t>Charlynne Lynch, Patient Access Director, Cone Health System </a:t>
            </a:r>
          </a:p>
          <a:p>
            <a:r>
              <a:rPr lang="en-US" dirty="0"/>
              <a:t>John Cook, Chief Client Office, PRC, Inc.  </a:t>
            </a:r>
          </a:p>
        </p:txBody>
      </p:sp>
    </p:spTree>
    <p:extLst>
      <p:ext uri="{BB962C8B-B14F-4D97-AF65-F5344CB8AC3E}">
        <p14:creationId xmlns:p14="http://schemas.microsoft.com/office/powerpoint/2010/main" val="146226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8EF6B-C995-4872-B9E6-0AB468A48070}"/>
              </a:ext>
            </a:extLst>
          </p:cNvPr>
          <p:cNvSpPr>
            <a:spLocks noGrp="1"/>
          </p:cNvSpPr>
          <p:nvPr>
            <p:ph type="title"/>
          </p:nvPr>
        </p:nvSpPr>
        <p:spPr/>
        <p:txBody>
          <a:bodyPr/>
          <a:lstStyle/>
          <a:p>
            <a:r>
              <a:rPr lang="en-US" dirty="0"/>
              <a:t>Care Management Critical Functions</a:t>
            </a:r>
          </a:p>
        </p:txBody>
      </p:sp>
      <p:sp>
        <p:nvSpPr>
          <p:cNvPr id="3" name="Content Placeholder 2">
            <a:extLst>
              <a:ext uri="{FF2B5EF4-FFF2-40B4-BE49-F238E27FC236}">
                <a16:creationId xmlns:a16="http://schemas.microsoft.com/office/drawing/2014/main" id="{D6C57BA0-7D20-4BCF-A821-B22792BE5840}"/>
              </a:ext>
            </a:extLst>
          </p:cNvPr>
          <p:cNvSpPr>
            <a:spLocks noGrp="1"/>
          </p:cNvSpPr>
          <p:nvPr>
            <p:ph idx="1"/>
          </p:nvPr>
        </p:nvSpPr>
        <p:spPr/>
        <p:txBody>
          <a:bodyPr/>
          <a:lstStyle/>
          <a:p>
            <a:r>
              <a:rPr lang="en-US" dirty="0"/>
              <a:t>Reduce unnecessary admission </a:t>
            </a:r>
          </a:p>
          <a:p>
            <a:r>
              <a:rPr lang="en-US" dirty="0"/>
              <a:t>Manage the patients approved days – length of stay </a:t>
            </a:r>
          </a:p>
          <a:p>
            <a:r>
              <a:rPr lang="en-US" dirty="0"/>
              <a:t>Care Management works with the physicians and insurance to obtain any approvals for clinical necessity and re-certification </a:t>
            </a:r>
          </a:p>
          <a:p>
            <a:r>
              <a:rPr lang="en-US" dirty="0"/>
              <a:t>Aid patient’s in understanding Medicare Important Message from Medicare regarding the patient’s rights as it pertains to their discharge  –  and now the MOON (Medicare Outpatient Observation Notice) </a:t>
            </a:r>
          </a:p>
          <a:p>
            <a:r>
              <a:rPr lang="en-US" dirty="0"/>
              <a:t>They assist with appeals and denials </a:t>
            </a:r>
          </a:p>
        </p:txBody>
      </p:sp>
    </p:spTree>
    <p:extLst>
      <p:ext uri="{BB962C8B-B14F-4D97-AF65-F5344CB8AC3E}">
        <p14:creationId xmlns:p14="http://schemas.microsoft.com/office/powerpoint/2010/main" val="2127767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7871-8B6E-4367-AE50-D54FAA672CBF}"/>
              </a:ext>
            </a:extLst>
          </p:cNvPr>
          <p:cNvSpPr>
            <a:spLocks noGrp="1"/>
          </p:cNvSpPr>
          <p:nvPr>
            <p:ph type="title"/>
          </p:nvPr>
        </p:nvSpPr>
        <p:spPr/>
        <p:txBody>
          <a:bodyPr/>
          <a:lstStyle/>
          <a:p>
            <a:r>
              <a:rPr lang="en-US" dirty="0"/>
              <a:t>Metrics: how do you know you are doing Good, Better, or Best </a:t>
            </a:r>
          </a:p>
        </p:txBody>
      </p:sp>
      <p:sp>
        <p:nvSpPr>
          <p:cNvPr id="3" name="Content Placeholder 2">
            <a:extLst>
              <a:ext uri="{FF2B5EF4-FFF2-40B4-BE49-F238E27FC236}">
                <a16:creationId xmlns:a16="http://schemas.microsoft.com/office/drawing/2014/main" id="{9D6BE4DF-B2AA-44E2-8537-50D0ECA5A53F}"/>
              </a:ext>
            </a:extLst>
          </p:cNvPr>
          <p:cNvSpPr>
            <a:spLocks noGrp="1"/>
          </p:cNvSpPr>
          <p:nvPr>
            <p:ph idx="1"/>
          </p:nvPr>
        </p:nvSpPr>
        <p:spPr/>
        <p:txBody>
          <a:bodyPr/>
          <a:lstStyle/>
          <a:p>
            <a:r>
              <a:rPr lang="en-US" dirty="0"/>
              <a:t>What do you we measure – Critical Process? </a:t>
            </a:r>
          </a:p>
          <a:p>
            <a:pPr lvl="1"/>
            <a:r>
              <a:rPr lang="en-US" dirty="0"/>
              <a:t>Collections  </a:t>
            </a:r>
          </a:p>
          <a:p>
            <a:pPr lvl="1"/>
            <a:r>
              <a:rPr lang="en-US" dirty="0"/>
              <a:t>Productivity </a:t>
            </a:r>
          </a:p>
          <a:p>
            <a:pPr lvl="1"/>
            <a:r>
              <a:rPr lang="en-US" dirty="0"/>
              <a:t>Accuracy </a:t>
            </a:r>
          </a:p>
          <a:p>
            <a:pPr marL="457200" lvl="1" indent="0">
              <a:buNone/>
            </a:pPr>
            <a:endParaRPr lang="en-US" dirty="0"/>
          </a:p>
        </p:txBody>
      </p:sp>
    </p:spTree>
    <p:extLst>
      <p:ext uri="{BB962C8B-B14F-4D97-AF65-F5344CB8AC3E}">
        <p14:creationId xmlns:p14="http://schemas.microsoft.com/office/powerpoint/2010/main" val="3565367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4E181-FD7C-41E2-A25E-D9F494E75EF0}"/>
              </a:ext>
            </a:extLst>
          </p:cNvPr>
          <p:cNvSpPr>
            <a:spLocks noGrp="1"/>
          </p:cNvSpPr>
          <p:nvPr>
            <p:ph type="title"/>
          </p:nvPr>
        </p:nvSpPr>
        <p:spPr/>
        <p:txBody>
          <a:bodyPr/>
          <a:lstStyle/>
          <a:p>
            <a:r>
              <a:rPr lang="en-US" dirty="0"/>
              <a:t>Collections </a:t>
            </a:r>
          </a:p>
        </p:txBody>
      </p:sp>
      <p:sp>
        <p:nvSpPr>
          <p:cNvPr id="3" name="Content Placeholder 2">
            <a:extLst>
              <a:ext uri="{FF2B5EF4-FFF2-40B4-BE49-F238E27FC236}">
                <a16:creationId xmlns:a16="http://schemas.microsoft.com/office/drawing/2014/main" id="{257F83BB-F115-45AA-B99C-2E97F2EBB137}"/>
              </a:ext>
            </a:extLst>
          </p:cNvPr>
          <p:cNvSpPr>
            <a:spLocks noGrp="1"/>
          </p:cNvSpPr>
          <p:nvPr>
            <p:ph idx="1"/>
          </p:nvPr>
        </p:nvSpPr>
        <p:spPr>
          <a:xfrm>
            <a:off x="677334" y="1658983"/>
            <a:ext cx="8596668" cy="4434631"/>
          </a:xfrm>
        </p:spPr>
        <p:txBody>
          <a:bodyPr/>
          <a:lstStyle/>
          <a:p>
            <a:r>
              <a:rPr lang="en-US" dirty="0"/>
              <a:t>What are the 5 Control Point for Patient Liability Collections?</a:t>
            </a:r>
          </a:p>
          <a:p>
            <a:pPr lvl="1"/>
            <a:r>
              <a:rPr lang="en-US" dirty="0"/>
              <a:t>Pre-Service </a:t>
            </a:r>
          </a:p>
          <a:p>
            <a:pPr lvl="1"/>
            <a:r>
              <a:rPr lang="en-US" dirty="0"/>
              <a:t>Point of Service </a:t>
            </a:r>
          </a:p>
          <a:p>
            <a:pPr lvl="1"/>
            <a:r>
              <a:rPr lang="en-US" dirty="0"/>
              <a:t>In-house</a:t>
            </a:r>
          </a:p>
          <a:p>
            <a:pPr lvl="1"/>
            <a:r>
              <a:rPr lang="en-US" dirty="0"/>
              <a:t>Discharge</a:t>
            </a:r>
          </a:p>
          <a:p>
            <a:pPr lvl="1"/>
            <a:r>
              <a:rPr lang="en-US" dirty="0"/>
              <a:t>After Services rendered</a:t>
            </a:r>
          </a:p>
          <a:p>
            <a:r>
              <a:rPr lang="en-US" dirty="0"/>
              <a:t>How are you measuring up? </a:t>
            </a:r>
          </a:p>
          <a:p>
            <a:pPr lvl="1"/>
            <a:r>
              <a:rPr lang="en-US" dirty="0"/>
              <a:t>Point of Service, POS,  Collection to Revenue </a:t>
            </a:r>
          </a:p>
          <a:p>
            <a:pPr marL="457200" lvl="1" indent="0">
              <a:buNone/>
            </a:pPr>
            <a:r>
              <a:rPr lang="en-US" dirty="0"/>
              <a:t>	POS Collection/Net Patient Service Revenue </a:t>
            </a:r>
          </a:p>
          <a:p>
            <a:pPr marL="457200" lvl="1" indent="0">
              <a:buNone/>
            </a:pPr>
            <a:r>
              <a:rPr lang="en-US" dirty="0"/>
              <a:t>Good	1%			Better	1.5%			Best		2.0%</a:t>
            </a:r>
          </a:p>
          <a:p>
            <a:pPr marL="457200" lvl="1" indent="0">
              <a:buNone/>
            </a:pPr>
            <a:endParaRPr lang="en-US" dirty="0"/>
          </a:p>
        </p:txBody>
      </p:sp>
    </p:spTree>
    <p:extLst>
      <p:ext uri="{BB962C8B-B14F-4D97-AF65-F5344CB8AC3E}">
        <p14:creationId xmlns:p14="http://schemas.microsoft.com/office/powerpoint/2010/main" val="8576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509E0-5560-4D4A-AD8D-B5D978AA604D}"/>
              </a:ext>
            </a:extLst>
          </p:cNvPr>
          <p:cNvSpPr>
            <a:spLocks noGrp="1"/>
          </p:cNvSpPr>
          <p:nvPr>
            <p:ph type="title"/>
          </p:nvPr>
        </p:nvSpPr>
        <p:spPr>
          <a:xfrm>
            <a:off x="677334" y="609600"/>
            <a:ext cx="8596668" cy="4660900"/>
          </a:xfrm>
        </p:spPr>
        <p:txBody>
          <a:bodyPr/>
          <a:lstStyle/>
          <a:p>
            <a:pPr algn="ctr"/>
            <a:br>
              <a:rPr lang="en-US" dirty="0"/>
            </a:br>
            <a:br>
              <a:rPr lang="en-US" dirty="0"/>
            </a:br>
            <a:br>
              <a:rPr lang="en-US" dirty="0"/>
            </a:br>
            <a:r>
              <a:rPr lang="en-US" dirty="0"/>
              <a:t>Where are the best control points to collect at Point of Service?  </a:t>
            </a:r>
          </a:p>
        </p:txBody>
      </p:sp>
    </p:spTree>
    <p:extLst>
      <p:ext uri="{BB962C8B-B14F-4D97-AF65-F5344CB8AC3E}">
        <p14:creationId xmlns:p14="http://schemas.microsoft.com/office/powerpoint/2010/main" val="2043352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509E0-5560-4D4A-AD8D-B5D978AA604D}"/>
              </a:ext>
            </a:extLst>
          </p:cNvPr>
          <p:cNvSpPr>
            <a:spLocks noGrp="1"/>
          </p:cNvSpPr>
          <p:nvPr>
            <p:ph type="title"/>
          </p:nvPr>
        </p:nvSpPr>
        <p:spPr/>
        <p:txBody>
          <a:bodyPr/>
          <a:lstStyle/>
          <a:p>
            <a:r>
              <a:rPr lang="en-US" dirty="0"/>
              <a:t>Best control points to collect</a:t>
            </a:r>
          </a:p>
        </p:txBody>
      </p:sp>
      <p:sp>
        <p:nvSpPr>
          <p:cNvPr id="3" name="Content Placeholder 2">
            <a:extLst>
              <a:ext uri="{FF2B5EF4-FFF2-40B4-BE49-F238E27FC236}">
                <a16:creationId xmlns:a16="http://schemas.microsoft.com/office/drawing/2014/main" id="{3ACA9261-F37B-4875-A897-611E08E99891}"/>
              </a:ext>
            </a:extLst>
          </p:cNvPr>
          <p:cNvSpPr>
            <a:spLocks noGrp="1"/>
          </p:cNvSpPr>
          <p:nvPr>
            <p:ph idx="1"/>
          </p:nvPr>
        </p:nvSpPr>
        <p:spPr/>
        <p:txBody>
          <a:bodyPr/>
          <a:lstStyle/>
          <a:p>
            <a:r>
              <a:rPr lang="en-US" dirty="0"/>
              <a:t>Pre- Service </a:t>
            </a:r>
          </a:p>
          <a:p>
            <a:r>
              <a:rPr lang="en-US" dirty="0"/>
              <a:t>Point of Service/Arrival </a:t>
            </a:r>
          </a:p>
          <a:p>
            <a:r>
              <a:rPr lang="en-US" dirty="0"/>
              <a:t>After services rendered </a:t>
            </a:r>
          </a:p>
        </p:txBody>
      </p:sp>
    </p:spTree>
    <p:extLst>
      <p:ext uri="{BB962C8B-B14F-4D97-AF65-F5344CB8AC3E}">
        <p14:creationId xmlns:p14="http://schemas.microsoft.com/office/powerpoint/2010/main" val="2701138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are point of service collections so important?  </a:t>
            </a:r>
          </a:p>
        </p:txBody>
      </p:sp>
      <p:sp>
        <p:nvSpPr>
          <p:cNvPr id="4" name="Content Placeholder 3"/>
          <p:cNvSpPr>
            <a:spLocks noGrp="1"/>
          </p:cNvSpPr>
          <p:nvPr>
            <p:ph sz="half" idx="2"/>
          </p:nvPr>
        </p:nvSpPr>
        <p:spPr>
          <a:xfrm>
            <a:off x="593124" y="2018271"/>
            <a:ext cx="8680877" cy="4023092"/>
          </a:xfrm>
        </p:spPr>
        <p:txBody>
          <a:bodyPr/>
          <a:lstStyle/>
          <a:p>
            <a:r>
              <a:rPr lang="en-US" dirty="0"/>
              <a:t>Statistics show that collections suffer by more than 50% when patients leave the service area – increase cash collections and overall accounts receivable </a:t>
            </a:r>
          </a:p>
          <a:p>
            <a:r>
              <a:rPr lang="en-US" dirty="0"/>
              <a:t>We have leverage for collections in the service area – therefore, a decrease of patient liability due at or after discharge </a:t>
            </a:r>
          </a:p>
          <a:p>
            <a:r>
              <a:rPr lang="en-US" dirty="0"/>
              <a:t>Our payer contracts support point of service collection </a:t>
            </a:r>
          </a:p>
          <a:p>
            <a:r>
              <a:rPr lang="en-US" dirty="0"/>
              <a:t>We can begin the discussion with patients by offering payment options and possible financial assistance </a:t>
            </a:r>
          </a:p>
          <a:p>
            <a:r>
              <a:rPr lang="en-US" dirty="0"/>
              <a:t>Collecting at Point of Service decrease financial risk and bad debt for your facility </a:t>
            </a:r>
          </a:p>
        </p:txBody>
      </p:sp>
    </p:spTree>
    <p:extLst>
      <p:ext uri="{BB962C8B-B14F-4D97-AF65-F5344CB8AC3E}">
        <p14:creationId xmlns:p14="http://schemas.microsoft.com/office/powerpoint/2010/main" val="300471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Compliance for Point of Service Collections </a:t>
            </a:r>
          </a:p>
        </p:txBody>
      </p:sp>
      <p:sp>
        <p:nvSpPr>
          <p:cNvPr id="3" name="Content Placeholder 2"/>
          <p:cNvSpPr>
            <a:spLocks noGrp="1"/>
          </p:cNvSpPr>
          <p:nvPr>
            <p:ph idx="1"/>
          </p:nvPr>
        </p:nvSpPr>
        <p:spPr/>
        <p:txBody>
          <a:bodyPr/>
          <a:lstStyle/>
          <a:p>
            <a:r>
              <a:rPr lang="en-US" dirty="0"/>
              <a:t>Be aware of your organizations Collections Policy </a:t>
            </a:r>
          </a:p>
          <a:p>
            <a:r>
              <a:rPr lang="en-US" dirty="0"/>
              <a:t>Are you compliant with 501R? </a:t>
            </a:r>
          </a:p>
          <a:p>
            <a:pPr lvl="1"/>
            <a:r>
              <a:rPr lang="en-US" dirty="0"/>
              <a:t>Written financial assistance policy and patient access has knowledge and how to refer a  patient </a:t>
            </a:r>
          </a:p>
          <a:p>
            <a:pPr lvl="1"/>
            <a:r>
              <a:rPr lang="en-US" dirty="0"/>
              <a:t>Written emergency medical care policy </a:t>
            </a:r>
          </a:p>
          <a:p>
            <a:pPr lvl="2"/>
            <a:r>
              <a:rPr lang="en-US" dirty="0"/>
              <a:t>This can be integrated in overall FAP or combined with the Emergency Medical Treatment Active Labor Act, EMTALA, policy </a:t>
            </a:r>
          </a:p>
          <a:p>
            <a:pPr lvl="2"/>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3839964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289F9-E83B-418F-9AB6-475FFDDDA423}"/>
              </a:ext>
            </a:extLst>
          </p:cNvPr>
          <p:cNvSpPr>
            <a:spLocks noGrp="1"/>
          </p:cNvSpPr>
          <p:nvPr>
            <p:ph type="title"/>
          </p:nvPr>
        </p:nvSpPr>
        <p:spPr/>
        <p:txBody>
          <a:bodyPr>
            <a:normAutofit fontScale="90000"/>
          </a:bodyPr>
          <a:lstStyle/>
          <a:p>
            <a:r>
              <a:rPr lang="en-US" dirty="0"/>
              <a:t>Productivity </a:t>
            </a:r>
            <a:br>
              <a:rPr lang="en-US" dirty="0"/>
            </a:br>
            <a:r>
              <a:rPr lang="en-US" dirty="0"/>
              <a:t>How do you measure up? </a:t>
            </a:r>
            <a:br>
              <a:rPr lang="en-US" dirty="0"/>
            </a:br>
            <a:endParaRPr lang="en-US" dirty="0"/>
          </a:p>
        </p:txBody>
      </p:sp>
      <p:sp>
        <p:nvSpPr>
          <p:cNvPr id="3" name="Content Placeholder 2">
            <a:extLst>
              <a:ext uri="{FF2B5EF4-FFF2-40B4-BE49-F238E27FC236}">
                <a16:creationId xmlns:a16="http://schemas.microsoft.com/office/drawing/2014/main" id="{D9B17DB6-F645-491F-9D4F-B2F9A92459D1}"/>
              </a:ext>
            </a:extLst>
          </p:cNvPr>
          <p:cNvSpPr>
            <a:spLocks noGrp="1"/>
          </p:cNvSpPr>
          <p:nvPr>
            <p:ph idx="1"/>
          </p:nvPr>
        </p:nvSpPr>
        <p:spPr>
          <a:xfrm>
            <a:off x="429140" y="1789611"/>
            <a:ext cx="8596668" cy="4754880"/>
          </a:xfrm>
        </p:spPr>
        <p:txBody>
          <a:bodyPr/>
          <a:lstStyle/>
          <a:p>
            <a:r>
              <a:rPr lang="en-US" dirty="0"/>
              <a:t>Productivity is measured by </a:t>
            </a:r>
          </a:p>
          <a:p>
            <a:pPr marL="457200" lvl="1" indent="0">
              <a:buNone/>
            </a:pPr>
            <a:r>
              <a:rPr lang="en-US" dirty="0"/>
              <a:t>Average registration per person per day </a:t>
            </a:r>
          </a:p>
          <a:p>
            <a:pPr marL="457200" lvl="1" indent="0">
              <a:buNone/>
            </a:pPr>
            <a:r>
              <a:rPr lang="en-US" dirty="0"/>
              <a:t>	Total registration/FTE’s registering </a:t>
            </a:r>
          </a:p>
          <a:p>
            <a:pPr marL="457200" lvl="1" indent="0">
              <a:buNone/>
            </a:pPr>
            <a:r>
              <a:rPr lang="en-US" dirty="0"/>
              <a:t>Benchmarks: </a:t>
            </a:r>
          </a:p>
          <a:p>
            <a:pPr marL="457200" lvl="1" indent="0">
              <a:buNone/>
            </a:pPr>
            <a:r>
              <a:rPr lang="en-US" dirty="0"/>
              <a:t>Good			Better			Best </a:t>
            </a:r>
          </a:p>
          <a:p>
            <a:pPr marL="457200" lvl="1" indent="0">
              <a:buNone/>
            </a:pPr>
            <a:r>
              <a:rPr lang="en-US" dirty="0"/>
              <a:t>40%				60%				80%</a:t>
            </a:r>
          </a:p>
          <a:p>
            <a:r>
              <a:rPr lang="en-US" dirty="0"/>
              <a:t>Other productivity areas to measure</a:t>
            </a:r>
          </a:p>
          <a:p>
            <a:pPr marL="0" indent="0">
              <a:buNone/>
            </a:pPr>
            <a:r>
              <a:rPr lang="en-US" dirty="0"/>
              <a:t>								</a:t>
            </a:r>
            <a:r>
              <a:rPr lang="en-US" sz="1400" dirty="0"/>
              <a:t>Good			Better			Best </a:t>
            </a:r>
          </a:p>
          <a:p>
            <a:pPr lvl="1"/>
            <a:r>
              <a:rPr lang="en-US" dirty="0"/>
              <a:t>Insurance Verification 		  80%		90%				98%</a:t>
            </a:r>
          </a:p>
          <a:p>
            <a:pPr lvl="1"/>
            <a:r>
              <a:rPr lang="en-US" dirty="0"/>
              <a:t>Schedule Patient Rate		  40%	 	60%				80%</a:t>
            </a:r>
          </a:p>
          <a:p>
            <a:pPr lvl="1"/>
            <a:r>
              <a:rPr lang="en-US" dirty="0"/>
              <a:t>Pre-Registration Rate		 	  80% 		90%				95%</a:t>
            </a:r>
          </a:p>
          <a:p>
            <a:pPr marL="457200" lvl="1" indent="0">
              <a:buNone/>
            </a:pPr>
            <a:endParaRPr lang="en-US" dirty="0"/>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3717897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625F8-3C48-4FDC-ADDA-F46E1D9BE522}"/>
              </a:ext>
            </a:extLst>
          </p:cNvPr>
          <p:cNvSpPr>
            <a:spLocks noGrp="1"/>
          </p:cNvSpPr>
          <p:nvPr>
            <p:ph type="title"/>
          </p:nvPr>
        </p:nvSpPr>
        <p:spPr/>
        <p:txBody>
          <a:bodyPr>
            <a:normAutofit fontScale="90000"/>
          </a:bodyPr>
          <a:lstStyle/>
          <a:p>
            <a:r>
              <a:rPr lang="en-US" dirty="0"/>
              <a:t>Accuracy </a:t>
            </a:r>
            <a:br>
              <a:rPr lang="en-US" dirty="0"/>
            </a:br>
            <a:r>
              <a:rPr lang="en-US" dirty="0"/>
              <a:t>How do you measure up?  </a:t>
            </a:r>
            <a:br>
              <a:rPr lang="en-US" dirty="0"/>
            </a:br>
            <a:br>
              <a:rPr lang="en-US" dirty="0"/>
            </a:br>
            <a:endParaRPr lang="en-US" dirty="0"/>
          </a:p>
        </p:txBody>
      </p:sp>
      <p:sp>
        <p:nvSpPr>
          <p:cNvPr id="3" name="Content Placeholder 2">
            <a:extLst>
              <a:ext uri="{FF2B5EF4-FFF2-40B4-BE49-F238E27FC236}">
                <a16:creationId xmlns:a16="http://schemas.microsoft.com/office/drawing/2014/main" id="{2CB4FFEA-9FCB-487B-88E1-5FC0F9424A04}"/>
              </a:ext>
            </a:extLst>
          </p:cNvPr>
          <p:cNvSpPr>
            <a:spLocks noGrp="1"/>
          </p:cNvSpPr>
          <p:nvPr>
            <p:ph idx="1"/>
          </p:nvPr>
        </p:nvSpPr>
        <p:spPr>
          <a:xfrm>
            <a:off x="677334" y="2160589"/>
            <a:ext cx="8596668" cy="4292462"/>
          </a:xfrm>
        </p:spPr>
        <p:txBody>
          <a:bodyPr>
            <a:normAutofit/>
          </a:bodyPr>
          <a:lstStyle/>
          <a:p>
            <a:r>
              <a:rPr lang="en-US" dirty="0"/>
              <a:t>Accuracy is measured by </a:t>
            </a:r>
          </a:p>
          <a:p>
            <a:r>
              <a:rPr lang="en-US" dirty="0"/>
              <a:t>Initial accuracy rate </a:t>
            </a:r>
          </a:p>
          <a:p>
            <a:pPr marL="457200" lvl="1" indent="0">
              <a:buNone/>
            </a:pPr>
            <a:r>
              <a:rPr lang="en-US" dirty="0"/>
              <a:t>Error free registration at Point of Service / Total Registration </a:t>
            </a:r>
          </a:p>
          <a:p>
            <a:pPr marL="457200" lvl="1" indent="0">
              <a:buNone/>
            </a:pPr>
            <a:r>
              <a:rPr lang="en-US" dirty="0"/>
              <a:t>	Benchmarks: </a:t>
            </a:r>
          </a:p>
          <a:p>
            <a:pPr marL="457200" lvl="1" indent="0">
              <a:buNone/>
            </a:pPr>
            <a:r>
              <a:rPr lang="en-US" dirty="0"/>
              <a:t>Good			Better			Best </a:t>
            </a:r>
          </a:p>
          <a:p>
            <a:pPr marL="457200" lvl="1" indent="0">
              <a:buNone/>
            </a:pPr>
            <a:r>
              <a:rPr lang="en-US" dirty="0"/>
              <a:t>80%				85%				90%</a:t>
            </a:r>
          </a:p>
          <a:p>
            <a:r>
              <a:rPr lang="en-US" dirty="0"/>
              <a:t>Final accuracy rate </a:t>
            </a:r>
          </a:p>
          <a:p>
            <a:r>
              <a:rPr lang="en-US" sz="1600" dirty="0"/>
              <a:t>Error free registration at Billing/Total Registration </a:t>
            </a:r>
          </a:p>
          <a:p>
            <a:pPr marL="0" indent="0">
              <a:buNone/>
            </a:pPr>
            <a:r>
              <a:rPr lang="en-US" dirty="0"/>
              <a:t>	</a:t>
            </a:r>
            <a:r>
              <a:rPr lang="en-US" sz="1600" dirty="0"/>
              <a:t>Good			Better			Best </a:t>
            </a:r>
          </a:p>
          <a:p>
            <a:pPr marL="457200" lvl="1" indent="0">
              <a:buNone/>
            </a:pPr>
            <a:r>
              <a:rPr lang="en-US" dirty="0"/>
              <a:t>90%				95%				98%	</a:t>
            </a:r>
          </a:p>
        </p:txBody>
      </p:sp>
    </p:spTree>
    <p:extLst>
      <p:ext uri="{BB962C8B-B14F-4D97-AF65-F5344CB8AC3E}">
        <p14:creationId xmlns:p14="http://schemas.microsoft.com/office/powerpoint/2010/main" val="2469728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Metrics of Importance  </a:t>
            </a:r>
          </a:p>
        </p:txBody>
      </p:sp>
      <p:sp>
        <p:nvSpPr>
          <p:cNvPr id="3" name="Content Placeholder 2"/>
          <p:cNvSpPr>
            <a:spLocks noGrp="1"/>
          </p:cNvSpPr>
          <p:nvPr>
            <p:ph idx="1"/>
          </p:nvPr>
        </p:nvSpPr>
        <p:spPr/>
        <p:txBody>
          <a:bodyPr/>
          <a:lstStyle/>
          <a:p>
            <a:r>
              <a:rPr lang="en-US" dirty="0"/>
              <a:t>Denials </a:t>
            </a:r>
          </a:p>
          <a:p>
            <a:pPr lvl="1"/>
            <a:r>
              <a:rPr lang="en-US" dirty="0"/>
              <a:t>Denial Write-Off </a:t>
            </a:r>
          </a:p>
          <a:p>
            <a:pPr lvl="2"/>
            <a:r>
              <a:rPr lang="en-US" dirty="0"/>
              <a:t>No Authorization </a:t>
            </a:r>
          </a:p>
          <a:p>
            <a:pPr lvl="2"/>
            <a:r>
              <a:rPr lang="en-US" dirty="0"/>
              <a:t>No Notice of Admission </a:t>
            </a:r>
          </a:p>
          <a:p>
            <a:pPr lvl="2"/>
            <a:r>
              <a:rPr lang="en-US" dirty="0"/>
              <a:t>Timely Filing </a:t>
            </a:r>
          </a:p>
          <a:p>
            <a:pPr lvl="2"/>
            <a:r>
              <a:rPr lang="en-US" dirty="0"/>
              <a:t>No ABN – Advance Beneficiary Notification </a:t>
            </a:r>
          </a:p>
          <a:p>
            <a:pPr lvl="1"/>
            <a:r>
              <a:rPr lang="en-US" dirty="0"/>
              <a:t>Denials Technical </a:t>
            </a:r>
          </a:p>
          <a:p>
            <a:pPr lvl="2"/>
            <a:r>
              <a:rPr lang="en-US" dirty="0"/>
              <a:t>Patient not eligible </a:t>
            </a:r>
          </a:p>
          <a:p>
            <a:pPr lvl="2"/>
            <a:r>
              <a:rPr lang="en-US" dirty="0"/>
              <a:t>Coordination of Benefits </a:t>
            </a:r>
          </a:p>
          <a:p>
            <a:pPr lvl="2"/>
            <a:r>
              <a:rPr lang="en-US" dirty="0"/>
              <a:t>ETC……. </a:t>
            </a:r>
          </a:p>
          <a:p>
            <a:pPr marL="457200" lvl="1" indent="0">
              <a:buNone/>
            </a:pPr>
            <a:endParaRPr lang="en-US" dirty="0"/>
          </a:p>
        </p:txBody>
      </p:sp>
    </p:spTree>
    <p:extLst>
      <p:ext uri="{BB962C8B-B14F-4D97-AF65-F5344CB8AC3E}">
        <p14:creationId xmlns:p14="http://schemas.microsoft.com/office/powerpoint/2010/main" val="2273678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4CFDF-184E-4173-8D78-B5D9413677EE}"/>
              </a:ext>
            </a:extLst>
          </p:cNvPr>
          <p:cNvSpPr>
            <a:spLocks noGrp="1"/>
          </p:cNvSpPr>
          <p:nvPr>
            <p:ph type="title"/>
          </p:nvPr>
        </p:nvSpPr>
        <p:spPr/>
        <p:txBody>
          <a:bodyPr/>
          <a:lstStyle/>
          <a:p>
            <a:br>
              <a:rPr lang="en-US" dirty="0"/>
            </a:br>
            <a:r>
              <a:rPr lang="en-US" dirty="0"/>
              <a:t>Topics of Focus </a:t>
            </a:r>
          </a:p>
        </p:txBody>
      </p:sp>
      <p:sp>
        <p:nvSpPr>
          <p:cNvPr id="3" name="Content Placeholder 2">
            <a:extLst>
              <a:ext uri="{FF2B5EF4-FFF2-40B4-BE49-F238E27FC236}">
                <a16:creationId xmlns:a16="http://schemas.microsoft.com/office/drawing/2014/main" id="{4CC78605-A842-4C2E-BB29-A2FD216DA117}"/>
              </a:ext>
            </a:extLst>
          </p:cNvPr>
          <p:cNvSpPr>
            <a:spLocks noGrp="1"/>
          </p:cNvSpPr>
          <p:nvPr>
            <p:ph idx="1"/>
          </p:nvPr>
        </p:nvSpPr>
        <p:spPr/>
        <p:txBody>
          <a:bodyPr/>
          <a:lstStyle/>
          <a:p>
            <a:r>
              <a:rPr lang="en-US" dirty="0"/>
              <a:t>Patient Experience</a:t>
            </a:r>
          </a:p>
          <a:p>
            <a:pPr marL="0" indent="0">
              <a:buNone/>
            </a:pPr>
            <a:endParaRPr lang="en-US" dirty="0"/>
          </a:p>
          <a:p>
            <a:r>
              <a:rPr lang="en-US" dirty="0"/>
              <a:t>Patient Access Metrics and Definitions </a:t>
            </a:r>
          </a:p>
          <a:p>
            <a:pPr marL="0" indent="0">
              <a:buNone/>
            </a:pPr>
            <a:endParaRPr lang="en-US" dirty="0"/>
          </a:p>
          <a:p>
            <a:r>
              <a:rPr lang="en-US" dirty="0"/>
              <a:t>Care Management Roles </a:t>
            </a:r>
          </a:p>
          <a:p>
            <a:pPr marL="0" indent="0">
              <a:buNone/>
            </a:pPr>
            <a:endParaRPr lang="en-US" dirty="0"/>
          </a:p>
          <a:p>
            <a:r>
              <a:rPr lang="en-US" dirty="0"/>
              <a:t>Point of Service Collections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487949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Patient Access, Important Formulas </a:t>
            </a:r>
          </a:p>
        </p:txBody>
      </p:sp>
      <p:sp>
        <p:nvSpPr>
          <p:cNvPr id="3" name="Content Placeholder 2"/>
          <p:cNvSpPr>
            <a:spLocks noGrp="1"/>
          </p:cNvSpPr>
          <p:nvPr>
            <p:ph idx="1"/>
          </p:nvPr>
        </p:nvSpPr>
        <p:spPr/>
        <p:txBody>
          <a:bodyPr/>
          <a:lstStyle/>
          <a:p>
            <a:r>
              <a:rPr lang="en-US" dirty="0"/>
              <a:t>Average Length of Stay </a:t>
            </a:r>
          </a:p>
          <a:p>
            <a:pPr lvl="2"/>
            <a:r>
              <a:rPr lang="en-US" dirty="0"/>
              <a:t>Total # of patient days/# of discharges </a:t>
            </a:r>
          </a:p>
          <a:p>
            <a:r>
              <a:rPr lang="en-US" dirty="0"/>
              <a:t>Midnight Census </a:t>
            </a:r>
          </a:p>
          <a:p>
            <a:pPr lvl="2"/>
            <a:r>
              <a:rPr lang="en-US" dirty="0"/>
              <a:t>Previous Midnight Census – discharges + admissions+/-status changes </a:t>
            </a:r>
          </a:p>
          <a:p>
            <a:r>
              <a:rPr lang="en-US" dirty="0"/>
              <a:t>Average Daily Census </a:t>
            </a:r>
          </a:p>
          <a:p>
            <a:pPr lvl="2"/>
            <a:r>
              <a:rPr lang="en-US" dirty="0"/>
              <a:t>Total # of Patient days/# of days </a:t>
            </a:r>
          </a:p>
          <a:p>
            <a:r>
              <a:rPr lang="en-US" dirty="0"/>
              <a:t>Percentage of Occupancy </a:t>
            </a:r>
          </a:p>
          <a:p>
            <a:pPr lvl="2"/>
            <a:r>
              <a:rPr lang="en-US" dirty="0"/>
              <a:t>Census/#of licensed bed available </a:t>
            </a:r>
          </a:p>
        </p:txBody>
      </p:sp>
    </p:spTree>
    <p:extLst>
      <p:ext uri="{BB962C8B-B14F-4D97-AF65-F5344CB8AC3E}">
        <p14:creationId xmlns:p14="http://schemas.microsoft.com/office/powerpoint/2010/main" val="2927023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843" y="2725783"/>
            <a:ext cx="8596668" cy="1320800"/>
          </a:xfrm>
        </p:spPr>
        <p:txBody>
          <a:bodyPr/>
          <a:lstStyle/>
          <a:p>
            <a:pPr algn="ctr"/>
            <a:r>
              <a:rPr lang="en-US" b="1" dirty="0"/>
              <a:t>Questions </a:t>
            </a:r>
            <a:br>
              <a:rPr lang="en-US" b="1" dirty="0"/>
            </a:br>
            <a:endParaRPr lang="en-US" dirty="0"/>
          </a:p>
        </p:txBody>
      </p:sp>
    </p:spTree>
    <p:extLst>
      <p:ext uri="{BB962C8B-B14F-4D97-AF65-F5344CB8AC3E}">
        <p14:creationId xmlns:p14="http://schemas.microsoft.com/office/powerpoint/2010/main" val="614080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31B6E-DBB9-4DD7-98FE-459DAA07A0A4}"/>
              </a:ext>
            </a:extLst>
          </p:cNvPr>
          <p:cNvSpPr>
            <a:spLocks noGrp="1"/>
          </p:cNvSpPr>
          <p:nvPr>
            <p:ph type="title"/>
          </p:nvPr>
        </p:nvSpPr>
        <p:spPr/>
        <p:txBody>
          <a:bodyPr/>
          <a:lstStyle/>
          <a:p>
            <a:r>
              <a:rPr lang="en-US" dirty="0"/>
              <a:t>Why is Patient Experience Important </a:t>
            </a:r>
          </a:p>
        </p:txBody>
      </p:sp>
      <p:sp>
        <p:nvSpPr>
          <p:cNvPr id="3" name="Content Placeholder 2">
            <a:extLst>
              <a:ext uri="{FF2B5EF4-FFF2-40B4-BE49-F238E27FC236}">
                <a16:creationId xmlns:a16="http://schemas.microsoft.com/office/drawing/2014/main" id="{A86C8040-85B0-4C22-B5BB-FB6050E36CE3}"/>
              </a:ext>
            </a:extLst>
          </p:cNvPr>
          <p:cNvSpPr>
            <a:spLocks noGrp="1"/>
          </p:cNvSpPr>
          <p:nvPr>
            <p:ph idx="1"/>
          </p:nvPr>
        </p:nvSpPr>
        <p:spPr/>
        <p:txBody>
          <a:bodyPr>
            <a:normAutofit fontScale="92500" lnSpcReduction="10000"/>
          </a:bodyPr>
          <a:lstStyle/>
          <a:p>
            <a:r>
              <a:rPr lang="en-US" dirty="0"/>
              <a:t>We are in a highly competitive business.  You cannot sit down to watch the TV without seeing Healthcare related commercials which market for customers in your community.</a:t>
            </a:r>
          </a:p>
          <a:p>
            <a:r>
              <a:rPr lang="en-US" dirty="0"/>
              <a:t>It is well known that a positive patient experience is vital to help ensure that the patient will return for future healthcare visits.</a:t>
            </a:r>
          </a:p>
          <a:p>
            <a:r>
              <a:rPr lang="en-US" dirty="0"/>
              <a:t>Patients are verbal also, positive experiences are the expectation, so when a patient has a bad experience, those stories are shared with many people.</a:t>
            </a:r>
          </a:p>
          <a:p>
            <a:r>
              <a:rPr lang="en-US" dirty="0"/>
              <a:t>So, how do we know how we are doing?</a:t>
            </a:r>
          </a:p>
          <a:p>
            <a:r>
              <a:rPr lang="en-US" dirty="0"/>
              <a:t>We take surveys which show how we compare to other organizations.</a:t>
            </a:r>
          </a:p>
          <a:p>
            <a:r>
              <a:rPr lang="en-US" dirty="0"/>
              <a:t>The worst thing that can be said to a patient or family member. </a:t>
            </a:r>
          </a:p>
          <a:p>
            <a:r>
              <a:rPr lang="en-US" dirty="0"/>
              <a:t>Since patients are paying more out of pocket they will demand exception service </a:t>
            </a:r>
          </a:p>
          <a:p>
            <a:r>
              <a:rPr lang="en-US" dirty="0"/>
              <a:t>Measuring Patient Experience </a:t>
            </a:r>
          </a:p>
          <a:p>
            <a:endParaRPr lang="en-US" dirty="0"/>
          </a:p>
          <a:p>
            <a:endParaRPr lang="en-US" dirty="0"/>
          </a:p>
          <a:p>
            <a:endParaRPr lang="en-US" dirty="0"/>
          </a:p>
        </p:txBody>
      </p:sp>
    </p:spTree>
    <p:extLst>
      <p:ext uri="{BB962C8B-B14F-4D97-AF65-F5344CB8AC3E}">
        <p14:creationId xmlns:p14="http://schemas.microsoft.com/office/powerpoint/2010/main" val="134185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HCHAPS</a:t>
            </a:r>
          </a:p>
        </p:txBody>
      </p:sp>
      <p:sp>
        <p:nvSpPr>
          <p:cNvPr id="3" name="Content Placeholder 2"/>
          <p:cNvSpPr>
            <a:spLocks noGrp="1"/>
          </p:cNvSpPr>
          <p:nvPr>
            <p:ph idx="1"/>
          </p:nvPr>
        </p:nvSpPr>
        <p:spPr/>
        <p:txBody>
          <a:bodyPr/>
          <a:lstStyle/>
          <a:p>
            <a:r>
              <a:rPr lang="en-US" dirty="0"/>
              <a:t>Hospital Consumer Assessment of Healthcare Providers and Systems (HCHAPS) is a metric that represents the patient’s perception of quality care.</a:t>
            </a:r>
          </a:p>
          <a:p>
            <a:r>
              <a:rPr lang="en-US" dirty="0"/>
              <a:t>According to CMS, the survey was shaped by three overreaching goals:</a:t>
            </a:r>
          </a:p>
          <a:p>
            <a:r>
              <a:rPr lang="en-US" dirty="0"/>
              <a:t>1.  To produce comparable data on patients’ perspectives of care so that consumers can make objective and meaningful comparisons among hospitals.</a:t>
            </a:r>
          </a:p>
          <a:p>
            <a:r>
              <a:rPr lang="en-US" dirty="0"/>
              <a:t>2.   To create incentives for hospitals to improve their quality of care.</a:t>
            </a:r>
          </a:p>
          <a:p>
            <a:r>
              <a:rPr lang="en-US" dirty="0"/>
              <a:t>3.   To enhance public accountability in healthcare by increasing the transparency of the quality of hospital care.</a:t>
            </a:r>
          </a:p>
        </p:txBody>
      </p:sp>
    </p:spTree>
    <p:extLst>
      <p:ext uri="{BB962C8B-B14F-4D97-AF65-F5344CB8AC3E}">
        <p14:creationId xmlns:p14="http://schemas.microsoft.com/office/powerpoint/2010/main" val="29615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Incentives (HCHAPS) </a:t>
            </a:r>
          </a:p>
        </p:txBody>
      </p:sp>
      <p:sp>
        <p:nvSpPr>
          <p:cNvPr id="3" name="Content Placeholder 2"/>
          <p:cNvSpPr>
            <a:spLocks noGrp="1"/>
          </p:cNvSpPr>
          <p:nvPr>
            <p:ph idx="1"/>
          </p:nvPr>
        </p:nvSpPr>
        <p:spPr/>
        <p:txBody>
          <a:bodyPr>
            <a:normAutofit/>
          </a:bodyPr>
          <a:lstStyle/>
          <a:p>
            <a:r>
              <a:rPr lang="en-US" dirty="0"/>
              <a:t>These are some of the financial incentives for healthcare organizations to survey highly:</a:t>
            </a:r>
          </a:p>
          <a:p>
            <a:r>
              <a:rPr lang="en-US" dirty="0"/>
              <a:t>1.  Value-Based purchasing (VBP) focuses on HCAHPS and core measure results.  VBP transitions providers from HCAHPS pay for-reporting to pay-for-performance.</a:t>
            </a:r>
          </a:p>
          <a:p>
            <a:r>
              <a:rPr lang="en-US" dirty="0"/>
              <a:t>2.  CMS imposes financial penalties on what it deems “excess admissions” compared to expected levels for 30 day readmissions of patients with specific diagnosis.</a:t>
            </a:r>
          </a:p>
          <a:p>
            <a:r>
              <a:rPr lang="en-US" dirty="0"/>
              <a:t>HCAHAPS provides consumers with information that is helpful in choosing a hospital and standardizes questions for public comparisons.</a:t>
            </a:r>
          </a:p>
        </p:txBody>
      </p:sp>
    </p:spTree>
    <p:extLst>
      <p:ext uri="{BB962C8B-B14F-4D97-AF65-F5344CB8AC3E}">
        <p14:creationId xmlns:p14="http://schemas.microsoft.com/office/powerpoint/2010/main" val="2777456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5EB7C-A3A0-4B6E-949B-3DEE6D543AD2}"/>
              </a:ext>
            </a:extLst>
          </p:cNvPr>
          <p:cNvSpPr>
            <a:spLocks noGrp="1"/>
          </p:cNvSpPr>
          <p:nvPr>
            <p:ph type="title"/>
          </p:nvPr>
        </p:nvSpPr>
        <p:spPr/>
        <p:txBody>
          <a:bodyPr/>
          <a:lstStyle/>
          <a:p>
            <a:r>
              <a:rPr lang="en-US" dirty="0"/>
              <a:t>Functions of Patient Access </a:t>
            </a:r>
          </a:p>
        </p:txBody>
      </p:sp>
      <p:sp>
        <p:nvSpPr>
          <p:cNvPr id="3" name="Content Placeholder 2">
            <a:extLst>
              <a:ext uri="{FF2B5EF4-FFF2-40B4-BE49-F238E27FC236}">
                <a16:creationId xmlns:a16="http://schemas.microsoft.com/office/drawing/2014/main" id="{C5544DB6-5596-4384-BB30-1014C8354B87}"/>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2400" dirty="0"/>
              <a:t>What are the roles of Patient Access ?  </a:t>
            </a:r>
          </a:p>
        </p:txBody>
      </p:sp>
    </p:spTree>
    <p:extLst>
      <p:ext uri="{BB962C8B-B14F-4D97-AF65-F5344CB8AC3E}">
        <p14:creationId xmlns:p14="http://schemas.microsoft.com/office/powerpoint/2010/main" val="763291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AAA76-A372-40C6-AAB6-B23BD2841405}"/>
              </a:ext>
            </a:extLst>
          </p:cNvPr>
          <p:cNvSpPr>
            <a:spLocks noGrp="1"/>
          </p:cNvSpPr>
          <p:nvPr>
            <p:ph type="title"/>
          </p:nvPr>
        </p:nvSpPr>
        <p:spPr/>
        <p:txBody>
          <a:bodyPr/>
          <a:lstStyle/>
          <a:p>
            <a:r>
              <a:rPr lang="en-US" dirty="0"/>
              <a:t>Function of Patient Access </a:t>
            </a:r>
          </a:p>
        </p:txBody>
      </p:sp>
      <p:sp>
        <p:nvSpPr>
          <p:cNvPr id="3" name="Content Placeholder 2">
            <a:extLst>
              <a:ext uri="{FF2B5EF4-FFF2-40B4-BE49-F238E27FC236}">
                <a16:creationId xmlns:a16="http://schemas.microsoft.com/office/drawing/2014/main" id="{B6B49C85-DDF1-4395-9E62-B11071DAFB3E}"/>
              </a:ext>
            </a:extLst>
          </p:cNvPr>
          <p:cNvSpPr>
            <a:spLocks noGrp="1"/>
          </p:cNvSpPr>
          <p:nvPr>
            <p:ph idx="1"/>
          </p:nvPr>
        </p:nvSpPr>
        <p:spPr>
          <a:xfrm>
            <a:off x="497872" y="1408559"/>
            <a:ext cx="8596668" cy="5197340"/>
          </a:xfrm>
        </p:spPr>
        <p:txBody>
          <a:bodyPr/>
          <a:lstStyle/>
          <a:p>
            <a:r>
              <a:rPr lang="en-US" dirty="0"/>
              <a:t>Scheduling Services </a:t>
            </a:r>
          </a:p>
          <a:p>
            <a:r>
              <a:rPr lang="en-US" dirty="0"/>
              <a:t>Providing Instruction for the date of service </a:t>
            </a:r>
          </a:p>
          <a:p>
            <a:r>
              <a:rPr lang="en-US" dirty="0"/>
              <a:t>Gathering Patient Demographic and Insurance information </a:t>
            </a:r>
          </a:p>
          <a:p>
            <a:r>
              <a:rPr lang="en-US" dirty="0"/>
              <a:t>Verifying Insurance Eligibility </a:t>
            </a:r>
          </a:p>
          <a:p>
            <a:r>
              <a:rPr lang="en-US" dirty="0"/>
              <a:t>Obtaining or ensuring Authorization, Pre-certification, and Notice of Admission are in place </a:t>
            </a:r>
          </a:p>
          <a:p>
            <a:r>
              <a:rPr lang="en-US" dirty="0"/>
              <a:t>Creating patient estimates </a:t>
            </a:r>
          </a:p>
          <a:p>
            <a:r>
              <a:rPr lang="en-US" dirty="0"/>
              <a:t>Collecting Pre-Service/Point of Service on Patient Liability </a:t>
            </a:r>
          </a:p>
          <a:p>
            <a:r>
              <a:rPr lang="en-US" dirty="0"/>
              <a:t>Financial Counseling </a:t>
            </a:r>
          </a:p>
          <a:p>
            <a:r>
              <a:rPr lang="en-US" dirty="0"/>
              <a:t>Medicaid Screening and Eligibility </a:t>
            </a:r>
          </a:p>
          <a:p>
            <a:r>
              <a:rPr lang="en-US" dirty="0"/>
              <a:t>Financial Assistance – Charity Care </a:t>
            </a:r>
          </a:p>
          <a:p>
            <a:r>
              <a:rPr lang="en-US" dirty="0"/>
              <a:t>Regulatory Signature</a:t>
            </a:r>
          </a:p>
          <a:p>
            <a:r>
              <a:rPr lang="en-US" dirty="0"/>
              <a:t>Regulatory Signage </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714765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5EB7C-A3A0-4B6E-949B-3DEE6D543AD2}"/>
              </a:ext>
            </a:extLst>
          </p:cNvPr>
          <p:cNvSpPr>
            <a:spLocks noGrp="1"/>
          </p:cNvSpPr>
          <p:nvPr>
            <p:ph type="title"/>
          </p:nvPr>
        </p:nvSpPr>
        <p:spPr/>
        <p:txBody>
          <a:bodyPr/>
          <a:lstStyle/>
          <a:p>
            <a:r>
              <a:rPr lang="en-US" dirty="0"/>
              <a:t>Patient Access Functions</a:t>
            </a:r>
          </a:p>
        </p:txBody>
      </p:sp>
      <p:sp>
        <p:nvSpPr>
          <p:cNvPr id="3" name="Content Placeholder 2">
            <a:extLst>
              <a:ext uri="{FF2B5EF4-FFF2-40B4-BE49-F238E27FC236}">
                <a16:creationId xmlns:a16="http://schemas.microsoft.com/office/drawing/2014/main" id="{C5544DB6-5596-4384-BB30-1014C8354B87}"/>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2400" dirty="0"/>
              <a:t>How does the Patient Access Function impact Patient Accounting/Billing </a:t>
            </a:r>
          </a:p>
        </p:txBody>
      </p:sp>
    </p:spTree>
    <p:extLst>
      <p:ext uri="{BB962C8B-B14F-4D97-AF65-F5344CB8AC3E}">
        <p14:creationId xmlns:p14="http://schemas.microsoft.com/office/powerpoint/2010/main" val="959358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732115EF-9CF5-4365-AF48-53AB9B8C375F}"/>
              </a:ext>
            </a:extLst>
          </p:cNvPr>
          <p:cNvPicPr>
            <a:picLocks noChangeAspect="1"/>
          </p:cNvPicPr>
          <p:nvPr/>
        </p:nvPicPr>
        <p:blipFill>
          <a:blip r:embed="rId3"/>
          <a:stretch>
            <a:fillRect/>
          </a:stretch>
        </p:blipFill>
        <p:spPr>
          <a:xfrm>
            <a:off x="0" y="0"/>
            <a:ext cx="5393549" cy="6858000"/>
          </a:xfrm>
          <a:prstGeom prst="rect">
            <a:avLst/>
          </a:prstGeom>
        </p:spPr>
      </p:pic>
      <p:sp>
        <p:nvSpPr>
          <p:cNvPr id="17" name="TextBox 16">
            <a:extLst>
              <a:ext uri="{FF2B5EF4-FFF2-40B4-BE49-F238E27FC236}">
                <a16:creationId xmlns:a16="http://schemas.microsoft.com/office/drawing/2014/main" id="{F7308CD0-5254-4813-82BE-C5234FEF8FD4}"/>
              </a:ext>
            </a:extLst>
          </p:cNvPr>
          <p:cNvSpPr txBox="1"/>
          <p:nvPr/>
        </p:nvSpPr>
        <p:spPr>
          <a:xfrm>
            <a:off x="5393549" y="341832"/>
            <a:ext cx="3955550" cy="646331"/>
          </a:xfrm>
          <a:prstGeom prst="rect">
            <a:avLst/>
          </a:prstGeom>
          <a:noFill/>
        </p:spPr>
        <p:txBody>
          <a:bodyPr wrap="square" rtlCol="0">
            <a:spAutoFit/>
          </a:bodyPr>
          <a:lstStyle/>
          <a:p>
            <a:r>
              <a:rPr lang="en-US" dirty="0"/>
              <a:t>How important is Patient Access to the Clean Claims Process  -- UB 04</a:t>
            </a:r>
          </a:p>
        </p:txBody>
      </p:sp>
      <p:sp>
        <p:nvSpPr>
          <p:cNvPr id="19" name="TextBox 18">
            <a:extLst>
              <a:ext uri="{FF2B5EF4-FFF2-40B4-BE49-F238E27FC236}">
                <a16:creationId xmlns:a16="http://schemas.microsoft.com/office/drawing/2014/main" id="{8E1EE798-B419-43F1-9B3D-C56E5E606ACB}"/>
              </a:ext>
            </a:extLst>
          </p:cNvPr>
          <p:cNvSpPr txBox="1"/>
          <p:nvPr/>
        </p:nvSpPr>
        <p:spPr>
          <a:xfrm>
            <a:off x="5332576" y="1085316"/>
            <a:ext cx="5136022" cy="6801862"/>
          </a:xfrm>
          <a:prstGeom prst="rect">
            <a:avLst/>
          </a:prstGeom>
          <a:noFill/>
        </p:spPr>
        <p:txBody>
          <a:bodyPr wrap="square" rtlCol="0">
            <a:spAutoFit/>
          </a:bodyPr>
          <a:lstStyle/>
          <a:p>
            <a:r>
              <a:rPr lang="en-US" sz="1400" dirty="0"/>
              <a:t>Patient’s Full Name </a:t>
            </a:r>
          </a:p>
          <a:p>
            <a:r>
              <a:rPr lang="en-US" sz="1400" dirty="0"/>
              <a:t>Discharge Hour</a:t>
            </a:r>
          </a:p>
          <a:p>
            <a:r>
              <a:rPr lang="en-US" sz="1400" dirty="0"/>
              <a:t>Medical Record Number </a:t>
            </a:r>
          </a:p>
          <a:p>
            <a:r>
              <a:rPr lang="en-US" sz="1400" dirty="0"/>
              <a:t>Patient’s Complete Mailing Address </a:t>
            </a:r>
          </a:p>
          <a:p>
            <a:r>
              <a:rPr lang="en-US" sz="1400" dirty="0"/>
              <a:t>Patient’s Birthdate </a:t>
            </a:r>
          </a:p>
          <a:p>
            <a:r>
              <a:rPr lang="en-US" sz="1400" dirty="0"/>
              <a:t>Patient’s Sex </a:t>
            </a:r>
          </a:p>
          <a:p>
            <a:r>
              <a:rPr lang="en-US" sz="1400" dirty="0"/>
              <a:t>Admission Date </a:t>
            </a:r>
          </a:p>
          <a:p>
            <a:r>
              <a:rPr lang="en-US" sz="1400" dirty="0"/>
              <a:t>Admission Hour</a:t>
            </a:r>
          </a:p>
          <a:p>
            <a:r>
              <a:rPr lang="en-US" sz="1400" dirty="0"/>
              <a:t>Admission Type</a:t>
            </a:r>
          </a:p>
          <a:p>
            <a:r>
              <a:rPr lang="en-US" sz="1400" dirty="0"/>
              <a:t>Admission Source</a:t>
            </a:r>
          </a:p>
          <a:p>
            <a:r>
              <a:rPr lang="en-US" sz="1400" dirty="0"/>
              <a:t>Discharge Status</a:t>
            </a:r>
          </a:p>
          <a:p>
            <a:r>
              <a:rPr lang="en-US" sz="1400" dirty="0"/>
              <a:t>Guarantor/Responsibility </a:t>
            </a:r>
          </a:p>
          <a:p>
            <a:r>
              <a:rPr lang="en-US" sz="1400" dirty="0"/>
              <a:t>Primary Payer Name  </a:t>
            </a:r>
          </a:p>
          <a:p>
            <a:r>
              <a:rPr lang="en-US" sz="1400" dirty="0"/>
              <a:t>Secondary Payer</a:t>
            </a:r>
          </a:p>
          <a:p>
            <a:r>
              <a:rPr lang="en-US" sz="1400" dirty="0"/>
              <a:t>Tertiary Payer</a:t>
            </a:r>
          </a:p>
          <a:p>
            <a:r>
              <a:rPr lang="en-US" sz="1400" dirty="0"/>
              <a:t>Health Plan ID </a:t>
            </a:r>
          </a:p>
          <a:p>
            <a:r>
              <a:rPr lang="en-US" sz="1400" dirty="0"/>
              <a:t>Consent to Release Information </a:t>
            </a:r>
          </a:p>
          <a:p>
            <a:r>
              <a:rPr lang="en-US" sz="1400" dirty="0"/>
              <a:t>Assignment of Benefits </a:t>
            </a:r>
          </a:p>
          <a:p>
            <a:r>
              <a:rPr lang="en-US" sz="1400" dirty="0"/>
              <a:t>Insured’s Name </a:t>
            </a:r>
          </a:p>
          <a:p>
            <a:r>
              <a:rPr lang="en-US" sz="1400" dirty="0"/>
              <a:t>Treatment Authorization Codes </a:t>
            </a:r>
          </a:p>
          <a:p>
            <a:r>
              <a:rPr lang="en-US" sz="1400" dirty="0"/>
              <a:t>Insured's Unique ID </a:t>
            </a:r>
          </a:p>
          <a:p>
            <a:r>
              <a:rPr lang="en-US" sz="1400" dirty="0"/>
              <a:t>Insurance Group Name </a:t>
            </a:r>
          </a:p>
          <a:p>
            <a:r>
              <a:rPr lang="en-US" sz="1400" dirty="0"/>
              <a:t>Insurance Group Number </a:t>
            </a:r>
          </a:p>
          <a:p>
            <a:r>
              <a:rPr lang="en-US" sz="1400" dirty="0"/>
              <a:t>Admitting Diagnosis Code </a:t>
            </a:r>
          </a:p>
          <a:p>
            <a:r>
              <a:rPr lang="en-US" sz="1400" dirty="0"/>
              <a:t>Patient's Relationship to the Insured </a:t>
            </a:r>
          </a:p>
          <a:p>
            <a:r>
              <a:rPr lang="en-US" sz="1400" dirty="0"/>
              <a:t>Employer Name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91516817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9114</TotalTime>
  <Words>1449</Words>
  <Application>Microsoft Office PowerPoint</Application>
  <PresentationFormat>Widescreen</PresentationFormat>
  <Paragraphs>254</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Trebuchet MS</vt:lpstr>
      <vt:lpstr>Wingdings 3</vt:lpstr>
      <vt:lpstr>Facet</vt:lpstr>
      <vt:lpstr>Patient Access</vt:lpstr>
      <vt:lpstr> Topics of Focus </vt:lpstr>
      <vt:lpstr>Why is Patient Experience Important </vt:lpstr>
      <vt:lpstr>HCHAPS</vt:lpstr>
      <vt:lpstr>Financial Incentives (HCHAPS) </vt:lpstr>
      <vt:lpstr>Functions of Patient Access </vt:lpstr>
      <vt:lpstr>Function of Patient Access </vt:lpstr>
      <vt:lpstr>Patient Access Functions</vt:lpstr>
      <vt:lpstr>PowerPoint Presentation</vt:lpstr>
      <vt:lpstr>Care Management Critical Functions</vt:lpstr>
      <vt:lpstr>Metrics: how do you know you are doing Good, Better, or Best </vt:lpstr>
      <vt:lpstr>Collections </vt:lpstr>
      <vt:lpstr>   Where are the best control points to collect at Point of Service?  </vt:lpstr>
      <vt:lpstr>Best control points to collect</vt:lpstr>
      <vt:lpstr>Why are point of service collections so important?  </vt:lpstr>
      <vt:lpstr>Compliance for Point of Service Collections </vt:lpstr>
      <vt:lpstr>Productivity  How do you measure up?  </vt:lpstr>
      <vt:lpstr>Accuracy  How do you measure up?    </vt:lpstr>
      <vt:lpstr>Other Metrics of Importance  </vt:lpstr>
      <vt:lpstr>Patient Access, Important Formulas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Lynch, Charlynne</dc:creator>
  <cp:lastModifiedBy>Michael Goetz</cp:lastModifiedBy>
  <cp:revision>35</cp:revision>
  <cp:lastPrinted>2017-11-06T20:36:41Z</cp:lastPrinted>
  <dcterms:created xsi:type="dcterms:W3CDTF">2017-10-17T18:41:34Z</dcterms:created>
  <dcterms:modified xsi:type="dcterms:W3CDTF">2017-11-07T02:38:49Z</dcterms:modified>
</cp:coreProperties>
</file>