
<file path=[Content_Types].xml><?xml version="1.0" encoding="utf-8"?>
<Types xmlns="http://schemas.openxmlformats.org/package/2006/content-types">
  <Default Extension="jpg&amp;ehk=73Yhmf7dbErosZHTAbAqKA&amp;r=0&amp;pid=OfficeInsert" ContentType="image/jpeg"/>
  <Default Extension="tmp" ContentType="image/png"/>
  <Default Extension="png" ContentType="image/png"/>
  <Default Extension="jpg&amp;ehk=slJSLC8tDEUN6O" ContentType="image/jpeg"/>
  <Default Extension="jpeg" ContentType="image/jpeg"/>
  <Default Extension="rels" ContentType="application/vnd.openxmlformats-package.relationships+xml"/>
  <Default Extension="xml" ContentType="application/xml"/>
  <Default Extension="png&amp;ehk=cFKNHhq4MwTWK7CR2DsUaA&amp;r=0&amp;pid=OfficeInsert" ContentType="image/png"/>
  <Default Extension="jpg&amp;ehk=oTb69PKRVr" ContentType="image/jpeg"/>
  <Default Extension="png&amp;ehk=ChdqHzgwwwxQJztNnrZk7g&amp;r=0&amp;pid=OfficeInsert" ContentType="image/png"/>
  <Default Extension="jpg" ContentType="image/jpeg"/>
  <Default Extension="jpg&amp;ehk=B4b"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 id="273" r:id="rId15"/>
    <p:sldId id="274" r:id="rId16"/>
    <p:sldId id="269" r:id="rId17"/>
    <p:sldId id="270" r:id="rId18"/>
    <p:sldId id="271"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5534E7D-A5FE-4777-985B-AF36C4579AA3}">
          <p14:sldIdLst>
            <p14:sldId id="256"/>
            <p14:sldId id="257"/>
            <p14:sldId id="258"/>
            <p14:sldId id="259"/>
            <p14:sldId id="260"/>
            <p14:sldId id="261"/>
            <p14:sldId id="262"/>
            <p14:sldId id="263"/>
            <p14:sldId id="264"/>
            <p14:sldId id="265"/>
            <p14:sldId id="268"/>
            <p14:sldId id="266"/>
            <p14:sldId id="267"/>
            <p14:sldId id="273"/>
            <p14:sldId id="274"/>
            <p14:sldId id="269"/>
            <p14:sldId id="270"/>
            <p14:sldId id="271"/>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87E265-294B-4727-A8F4-5096B5C9FFA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9E66A8BC-CD68-4C00-9CBC-9C730481E360}">
      <dgm:prSet phldrT="[Text]"/>
      <dgm:spPr/>
      <dgm:t>
        <a:bodyPr/>
        <a:lstStyle/>
        <a:p>
          <a:r>
            <a:rPr lang="en-US" dirty="0"/>
            <a:t>Physician Order</a:t>
          </a:r>
        </a:p>
        <a:p>
          <a:r>
            <a:rPr lang="en-US" dirty="0"/>
            <a:t>Orders for service requested</a:t>
          </a:r>
        </a:p>
      </dgm:t>
    </dgm:pt>
    <dgm:pt modelId="{9F9FAE59-846A-4FB1-B472-948D9E8CADCE}" type="parTrans" cxnId="{2D6667F1-8B60-48D9-9C0F-A20CB5A6769C}">
      <dgm:prSet/>
      <dgm:spPr/>
      <dgm:t>
        <a:bodyPr/>
        <a:lstStyle/>
        <a:p>
          <a:endParaRPr lang="en-US"/>
        </a:p>
      </dgm:t>
    </dgm:pt>
    <dgm:pt modelId="{FBD179E0-93D5-4C68-B0A8-2D1A6CE27F45}" type="sibTrans" cxnId="{2D6667F1-8B60-48D9-9C0F-A20CB5A6769C}">
      <dgm:prSet/>
      <dgm:spPr/>
      <dgm:t>
        <a:bodyPr/>
        <a:lstStyle/>
        <a:p>
          <a:endParaRPr lang="en-US"/>
        </a:p>
      </dgm:t>
    </dgm:pt>
    <dgm:pt modelId="{9921F343-6BBC-45A9-9897-0BA1CD2BE66D}">
      <dgm:prSet phldrT="[Text]"/>
      <dgm:spPr/>
      <dgm:t>
        <a:bodyPr/>
        <a:lstStyle/>
        <a:p>
          <a:r>
            <a:rPr lang="en-US" dirty="0"/>
            <a:t>Scheduling</a:t>
          </a:r>
        </a:p>
        <a:p>
          <a:r>
            <a:rPr lang="en-US" dirty="0"/>
            <a:t>Services requested via orders are scheduled</a:t>
          </a:r>
        </a:p>
      </dgm:t>
    </dgm:pt>
    <dgm:pt modelId="{D9EC171B-4F8D-44A0-B84C-F699776FAA5D}" type="parTrans" cxnId="{8C1CF32E-CA61-4708-B5C5-9D82AF7C8508}">
      <dgm:prSet/>
      <dgm:spPr/>
      <dgm:t>
        <a:bodyPr/>
        <a:lstStyle/>
        <a:p>
          <a:endParaRPr lang="en-US"/>
        </a:p>
      </dgm:t>
    </dgm:pt>
    <dgm:pt modelId="{2FA47424-76D4-4222-AF65-BCBE9DF50756}" type="sibTrans" cxnId="{8C1CF32E-CA61-4708-B5C5-9D82AF7C8508}">
      <dgm:prSet/>
      <dgm:spPr/>
      <dgm:t>
        <a:bodyPr/>
        <a:lstStyle/>
        <a:p>
          <a:endParaRPr lang="en-US"/>
        </a:p>
      </dgm:t>
    </dgm:pt>
    <dgm:pt modelId="{23FE5F44-FEC5-4A8C-A572-03B1044BF06B}">
      <dgm:prSet phldrT="[Text]"/>
      <dgm:spPr/>
      <dgm:t>
        <a:bodyPr/>
        <a:lstStyle/>
        <a:p>
          <a:r>
            <a:rPr lang="en-US" dirty="0"/>
            <a:t>Pre-Registration / Registration</a:t>
          </a:r>
        </a:p>
        <a:p>
          <a:r>
            <a:rPr lang="en-US" dirty="0"/>
            <a:t>Demographic verification and consents</a:t>
          </a:r>
        </a:p>
      </dgm:t>
    </dgm:pt>
    <dgm:pt modelId="{1A0CC867-1EF0-4696-96FE-8B8348C985C0}" type="parTrans" cxnId="{40EB585C-A5EC-4255-B917-330C12B1358F}">
      <dgm:prSet/>
      <dgm:spPr/>
      <dgm:t>
        <a:bodyPr/>
        <a:lstStyle/>
        <a:p>
          <a:endParaRPr lang="en-US"/>
        </a:p>
      </dgm:t>
    </dgm:pt>
    <dgm:pt modelId="{9A415287-1CE8-428B-AAB2-A442694A0A1F}" type="sibTrans" cxnId="{40EB585C-A5EC-4255-B917-330C12B1358F}">
      <dgm:prSet/>
      <dgm:spPr/>
      <dgm:t>
        <a:bodyPr/>
        <a:lstStyle/>
        <a:p>
          <a:endParaRPr lang="en-US"/>
        </a:p>
      </dgm:t>
    </dgm:pt>
    <dgm:pt modelId="{DBAF4489-DCB8-4C86-9921-6C0C0019DBAA}">
      <dgm:prSet phldrT="[Text]"/>
      <dgm:spPr/>
      <dgm:t>
        <a:bodyPr/>
        <a:lstStyle/>
        <a:p>
          <a:r>
            <a:rPr lang="en-US" dirty="0"/>
            <a:t>Insurance Verification</a:t>
          </a:r>
        </a:p>
        <a:p>
          <a:r>
            <a:rPr lang="en-US" dirty="0"/>
            <a:t>Verify coverage and authorization, secure source of payment</a:t>
          </a:r>
        </a:p>
      </dgm:t>
    </dgm:pt>
    <dgm:pt modelId="{B5EB4BD5-F4FA-456E-9320-13BEEB2D5207}" type="parTrans" cxnId="{7F20DC4D-C91E-488B-B150-38882D5B05B6}">
      <dgm:prSet/>
      <dgm:spPr/>
      <dgm:t>
        <a:bodyPr/>
        <a:lstStyle/>
        <a:p>
          <a:endParaRPr lang="en-US"/>
        </a:p>
      </dgm:t>
    </dgm:pt>
    <dgm:pt modelId="{5ABB3D00-F818-4931-B853-D25FE456EAB8}" type="sibTrans" cxnId="{7F20DC4D-C91E-488B-B150-38882D5B05B6}">
      <dgm:prSet/>
      <dgm:spPr/>
      <dgm:t>
        <a:bodyPr/>
        <a:lstStyle/>
        <a:p>
          <a:endParaRPr lang="en-US"/>
        </a:p>
      </dgm:t>
    </dgm:pt>
    <dgm:pt modelId="{905119C1-AEB2-4578-B776-C41CB4D3F1E0}">
      <dgm:prSet phldrT="[Text]"/>
      <dgm:spPr/>
      <dgm:t>
        <a:bodyPr/>
        <a:lstStyle/>
        <a:p>
          <a:r>
            <a:rPr lang="en-US" dirty="0"/>
            <a:t>Patient Care / Services Rendered</a:t>
          </a:r>
        </a:p>
        <a:p>
          <a:r>
            <a:rPr lang="en-US" dirty="0"/>
            <a:t>Necessary care is provided to the patient</a:t>
          </a:r>
        </a:p>
      </dgm:t>
    </dgm:pt>
    <dgm:pt modelId="{6072E73D-1A24-42D8-9005-03BA8C003D14}" type="parTrans" cxnId="{B9F0D34E-FFC1-4C4C-91A9-1C723297CFBB}">
      <dgm:prSet/>
      <dgm:spPr/>
      <dgm:t>
        <a:bodyPr/>
        <a:lstStyle/>
        <a:p>
          <a:endParaRPr lang="en-US"/>
        </a:p>
      </dgm:t>
    </dgm:pt>
    <dgm:pt modelId="{A2755995-CFAD-4DE9-83F7-0A4731360F7F}" type="sibTrans" cxnId="{B9F0D34E-FFC1-4C4C-91A9-1C723297CFBB}">
      <dgm:prSet/>
      <dgm:spPr/>
      <dgm:t>
        <a:bodyPr/>
        <a:lstStyle/>
        <a:p>
          <a:endParaRPr lang="en-US"/>
        </a:p>
      </dgm:t>
    </dgm:pt>
    <dgm:pt modelId="{5DC6695D-2DD1-445B-B3B1-0F0E4506FA6F}">
      <dgm:prSet/>
      <dgm:spPr/>
      <dgm:t>
        <a:bodyPr/>
        <a:lstStyle/>
        <a:p>
          <a:r>
            <a:rPr lang="en-US" dirty="0"/>
            <a:t>Charge Capture</a:t>
          </a:r>
        </a:p>
        <a:p>
          <a:r>
            <a:rPr lang="en-US" dirty="0"/>
            <a:t>Charges added for all services rendered and documented</a:t>
          </a:r>
        </a:p>
      </dgm:t>
    </dgm:pt>
    <dgm:pt modelId="{6B9D2E81-1F6D-404F-AA03-E16D8B187E2A}" type="parTrans" cxnId="{D658DBF3-FAA7-4EC3-97B0-B1C3D89DA55B}">
      <dgm:prSet/>
      <dgm:spPr/>
      <dgm:t>
        <a:bodyPr/>
        <a:lstStyle/>
        <a:p>
          <a:endParaRPr lang="en-US"/>
        </a:p>
      </dgm:t>
    </dgm:pt>
    <dgm:pt modelId="{A03B3394-44F4-495A-849E-2998964BF505}" type="sibTrans" cxnId="{D658DBF3-FAA7-4EC3-97B0-B1C3D89DA55B}">
      <dgm:prSet/>
      <dgm:spPr/>
      <dgm:t>
        <a:bodyPr/>
        <a:lstStyle/>
        <a:p>
          <a:endParaRPr lang="en-US"/>
        </a:p>
      </dgm:t>
    </dgm:pt>
    <dgm:pt modelId="{976CF175-A658-4FB1-8949-C840275F1E66}">
      <dgm:prSet/>
      <dgm:spPr/>
      <dgm:t>
        <a:bodyPr/>
        <a:lstStyle/>
        <a:p>
          <a:r>
            <a:rPr lang="en-US" dirty="0"/>
            <a:t>Coding</a:t>
          </a:r>
        </a:p>
        <a:p>
          <a:r>
            <a:rPr lang="en-US" dirty="0"/>
            <a:t>Procedures and diagnoses for the care are coded as documented</a:t>
          </a:r>
        </a:p>
      </dgm:t>
    </dgm:pt>
    <dgm:pt modelId="{95EDCF81-EF1D-49D9-AB89-65C4C15A77FD}" type="parTrans" cxnId="{AFFF7E42-CA0A-4D56-91C1-16C3C13D60FE}">
      <dgm:prSet/>
      <dgm:spPr/>
      <dgm:t>
        <a:bodyPr/>
        <a:lstStyle/>
        <a:p>
          <a:endParaRPr lang="en-US"/>
        </a:p>
      </dgm:t>
    </dgm:pt>
    <dgm:pt modelId="{2E81B815-8568-41FE-B847-D761ACA05A9F}" type="sibTrans" cxnId="{AFFF7E42-CA0A-4D56-91C1-16C3C13D60FE}">
      <dgm:prSet/>
      <dgm:spPr/>
      <dgm:t>
        <a:bodyPr/>
        <a:lstStyle/>
        <a:p>
          <a:endParaRPr lang="en-US"/>
        </a:p>
      </dgm:t>
    </dgm:pt>
    <dgm:pt modelId="{F0D9FD61-A1DC-42BC-8F1B-3B0F97AF90AF}">
      <dgm:prSet/>
      <dgm:spPr/>
      <dgm:t>
        <a:bodyPr/>
        <a:lstStyle/>
        <a:p>
          <a:r>
            <a:rPr lang="en-US" dirty="0"/>
            <a:t>Discharge</a:t>
          </a:r>
        </a:p>
        <a:p>
          <a:r>
            <a:rPr lang="en-US" dirty="0"/>
            <a:t>Case management plans patient discharge and documents disposition</a:t>
          </a:r>
        </a:p>
      </dgm:t>
    </dgm:pt>
    <dgm:pt modelId="{C138E482-5797-432F-B9E6-A8AD5B4D0DEB}" type="parTrans" cxnId="{1FB44B82-C1EF-4C08-AF64-955A66E065F1}">
      <dgm:prSet/>
      <dgm:spPr/>
      <dgm:t>
        <a:bodyPr/>
        <a:lstStyle/>
        <a:p>
          <a:endParaRPr lang="en-US"/>
        </a:p>
      </dgm:t>
    </dgm:pt>
    <dgm:pt modelId="{2C2A5DD1-6E57-4CB3-9E00-B34559208B93}" type="sibTrans" cxnId="{1FB44B82-C1EF-4C08-AF64-955A66E065F1}">
      <dgm:prSet/>
      <dgm:spPr/>
      <dgm:t>
        <a:bodyPr/>
        <a:lstStyle/>
        <a:p>
          <a:endParaRPr lang="en-US"/>
        </a:p>
      </dgm:t>
    </dgm:pt>
    <dgm:pt modelId="{F1D2D73F-C396-4904-8596-24DF29C9F248}">
      <dgm:prSet/>
      <dgm:spPr/>
      <dgm:t>
        <a:bodyPr/>
        <a:lstStyle/>
        <a:p>
          <a:r>
            <a:rPr lang="en-US" dirty="0"/>
            <a:t>Billing</a:t>
          </a:r>
        </a:p>
        <a:p>
          <a:r>
            <a:rPr lang="en-US" dirty="0"/>
            <a:t>UB04 and CMS 1500 claims are generated</a:t>
          </a:r>
        </a:p>
      </dgm:t>
    </dgm:pt>
    <dgm:pt modelId="{E9F3786F-EDED-4A59-BBA9-81D1681104D1}" type="parTrans" cxnId="{48EC5504-7F91-4A61-A316-41505C985E31}">
      <dgm:prSet/>
      <dgm:spPr/>
      <dgm:t>
        <a:bodyPr/>
        <a:lstStyle/>
        <a:p>
          <a:endParaRPr lang="en-US"/>
        </a:p>
      </dgm:t>
    </dgm:pt>
    <dgm:pt modelId="{67F66754-C5CB-42B8-8619-8AEEF5C21F3D}" type="sibTrans" cxnId="{48EC5504-7F91-4A61-A316-41505C985E31}">
      <dgm:prSet/>
      <dgm:spPr/>
      <dgm:t>
        <a:bodyPr/>
        <a:lstStyle/>
        <a:p>
          <a:endParaRPr lang="en-US"/>
        </a:p>
      </dgm:t>
    </dgm:pt>
    <dgm:pt modelId="{FEDB142C-63BC-4B2E-A814-63318BB286C4}">
      <dgm:prSet/>
      <dgm:spPr/>
      <dgm:t>
        <a:bodyPr/>
        <a:lstStyle/>
        <a:p>
          <a:r>
            <a:rPr lang="en-US" dirty="0"/>
            <a:t>Scrub and Corrections</a:t>
          </a:r>
        </a:p>
        <a:p>
          <a:r>
            <a:rPr lang="en-US" dirty="0"/>
            <a:t>Claims are scrubbed for appropriateness and corrections are made </a:t>
          </a:r>
        </a:p>
      </dgm:t>
    </dgm:pt>
    <dgm:pt modelId="{3B52B6E1-B554-40CB-8110-428FB35B1327}" type="parTrans" cxnId="{00DC7CFB-58FD-45B5-8685-A1425AA1BBB6}">
      <dgm:prSet/>
      <dgm:spPr/>
      <dgm:t>
        <a:bodyPr/>
        <a:lstStyle/>
        <a:p>
          <a:endParaRPr lang="en-US"/>
        </a:p>
      </dgm:t>
    </dgm:pt>
    <dgm:pt modelId="{02CAD689-276F-4432-9878-736B7A3CD853}" type="sibTrans" cxnId="{00DC7CFB-58FD-45B5-8685-A1425AA1BBB6}">
      <dgm:prSet/>
      <dgm:spPr/>
      <dgm:t>
        <a:bodyPr/>
        <a:lstStyle/>
        <a:p>
          <a:endParaRPr lang="en-US"/>
        </a:p>
      </dgm:t>
    </dgm:pt>
    <dgm:pt modelId="{B1BB8ADB-D212-4165-9961-17ACDC8F49E3}">
      <dgm:prSet/>
      <dgm:spPr/>
      <dgm:t>
        <a:bodyPr/>
        <a:lstStyle/>
        <a:p>
          <a:r>
            <a:rPr lang="en-US" dirty="0"/>
            <a:t>Payment Posting</a:t>
          </a:r>
        </a:p>
        <a:p>
          <a:r>
            <a:rPr lang="en-US" dirty="0"/>
            <a:t>Insurance payments and </a:t>
          </a:r>
          <a:r>
            <a:rPr lang="en-US" dirty="0" err="1"/>
            <a:t>contractuals</a:t>
          </a:r>
          <a:r>
            <a:rPr lang="en-US" dirty="0"/>
            <a:t> posted</a:t>
          </a:r>
        </a:p>
      </dgm:t>
    </dgm:pt>
    <dgm:pt modelId="{70556A6A-0681-4BD3-9A50-E662CF3A4583}" type="parTrans" cxnId="{1A704300-B941-4726-820B-2572066BDCB9}">
      <dgm:prSet/>
      <dgm:spPr/>
      <dgm:t>
        <a:bodyPr/>
        <a:lstStyle/>
        <a:p>
          <a:endParaRPr lang="en-US"/>
        </a:p>
      </dgm:t>
    </dgm:pt>
    <dgm:pt modelId="{325AFCF0-4BEB-458A-92F9-3C30625ED3AF}" type="sibTrans" cxnId="{1A704300-B941-4726-820B-2572066BDCB9}">
      <dgm:prSet/>
      <dgm:spPr/>
      <dgm:t>
        <a:bodyPr/>
        <a:lstStyle/>
        <a:p>
          <a:endParaRPr lang="en-US"/>
        </a:p>
      </dgm:t>
    </dgm:pt>
    <dgm:pt modelId="{14E0D521-F8B1-415E-A5E6-032139A8819D}">
      <dgm:prSet/>
      <dgm:spPr/>
      <dgm:t>
        <a:bodyPr/>
        <a:lstStyle/>
        <a:p>
          <a:r>
            <a:rPr lang="en-US" dirty="0"/>
            <a:t>Follow-up and Denials</a:t>
          </a:r>
        </a:p>
        <a:p>
          <a:r>
            <a:rPr lang="en-US" dirty="0"/>
            <a:t>Follow-up of outstanding accounts. Denials are reviewed and worked</a:t>
          </a:r>
        </a:p>
      </dgm:t>
    </dgm:pt>
    <dgm:pt modelId="{228ED5D9-9938-4133-83BE-ED5933FF17B1}" type="parTrans" cxnId="{B63B85F6-BAFD-47B8-A26F-A89BB358F928}">
      <dgm:prSet/>
      <dgm:spPr/>
      <dgm:t>
        <a:bodyPr/>
        <a:lstStyle/>
        <a:p>
          <a:endParaRPr lang="en-US"/>
        </a:p>
      </dgm:t>
    </dgm:pt>
    <dgm:pt modelId="{9E50DC98-0F04-4974-95F4-B4FA25C214EF}" type="sibTrans" cxnId="{B63B85F6-BAFD-47B8-A26F-A89BB358F928}">
      <dgm:prSet/>
      <dgm:spPr/>
      <dgm:t>
        <a:bodyPr/>
        <a:lstStyle/>
        <a:p>
          <a:endParaRPr lang="en-US"/>
        </a:p>
      </dgm:t>
    </dgm:pt>
    <dgm:pt modelId="{6F51A907-51D9-4CC8-8D19-BEC27945ED09}">
      <dgm:prSet/>
      <dgm:spPr/>
      <dgm:t>
        <a:bodyPr/>
        <a:lstStyle/>
        <a:p>
          <a:r>
            <a:rPr lang="en-US" dirty="0"/>
            <a:t>Patient Billing and Collections</a:t>
          </a:r>
        </a:p>
        <a:p>
          <a:r>
            <a:rPr lang="en-US" dirty="0"/>
            <a:t>Patient portions are billed and followed for payment</a:t>
          </a:r>
        </a:p>
      </dgm:t>
    </dgm:pt>
    <dgm:pt modelId="{FCD217C2-14E7-4E09-B8FD-E067C62A8CE4}" type="parTrans" cxnId="{CE763883-BA98-43BF-8567-FD66DD4292CB}">
      <dgm:prSet/>
      <dgm:spPr/>
      <dgm:t>
        <a:bodyPr/>
        <a:lstStyle/>
        <a:p>
          <a:endParaRPr lang="en-US"/>
        </a:p>
      </dgm:t>
    </dgm:pt>
    <dgm:pt modelId="{770726A9-E528-4EEB-AA6E-CD35323C0EC1}" type="sibTrans" cxnId="{CE763883-BA98-43BF-8567-FD66DD4292CB}">
      <dgm:prSet/>
      <dgm:spPr/>
      <dgm:t>
        <a:bodyPr/>
        <a:lstStyle/>
        <a:p>
          <a:endParaRPr lang="en-US"/>
        </a:p>
      </dgm:t>
    </dgm:pt>
    <dgm:pt modelId="{68F3C272-EB3E-42E2-86CF-61457D5DFFF0}" type="pres">
      <dgm:prSet presAssocID="{C487E265-294B-4727-A8F4-5096B5C9FFAB}" presName="Name0" presStyleCnt="0">
        <dgm:presLayoutVars>
          <dgm:dir/>
          <dgm:resizeHandles val="exact"/>
        </dgm:presLayoutVars>
      </dgm:prSet>
      <dgm:spPr/>
    </dgm:pt>
    <dgm:pt modelId="{0BEE970A-6CDA-4D6C-A86C-4B51D356F674}" type="pres">
      <dgm:prSet presAssocID="{C487E265-294B-4727-A8F4-5096B5C9FFAB}" presName="cycle" presStyleCnt="0"/>
      <dgm:spPr/>
    </dgm:pt>
    <dgm:pt modelId="{B4E651F2-4FC4-4C1C-A79A-57B0FD6638A4}" type="pres">
      <dgm:prSet presAssocID="{9E66A8BC-CD68-4C00-9CBC-9C730481E360}" presName="nodeFirstNode" presStyleLbl="node1" presStyleIdx="0" presStyleCnt="13">
        <dgm:presLayoutVars>
          <dgm:bulletEnabled val="1"/>
        </dgm:presLayoutVars>
      </dgm:prSet>
      <dgm:spPr/>
    </dgm:pt>
    <dgm:pt modelId="{16955A55-4DDB-427F-ADA9-7580F3821E86}" type="pres">
      <dgm:prSet presAssocID="{FBD179E0-93D5-4C68-B0A8-2D1A6CE27F45}" presName="sibTransFirstNode" presStyleLbl="bgShp" presStyleIdx="0" presStyleCnt="1"/>
      <dgm:spPr/>
    </dgm:pt>
    <dgm:pt modelId="{797726BA-E046-4934-94AF-0C3B3F38C59B}" type="pres">
      <dgm:prSet presAssocID="{9921F343-6BBC-45A9-9897-0BA1CD2BE66D}" presName="nodeFollowingNodes" presStyleLbl="node1" presStyleIdx="1" presStyleCnt="13">
        <dgm:presLayoutVars>
          <dgm:bulletEnabled val="1"/>
        </dgm:presLayoutVars>
      </dgm:prSet>
      <dgm:spPr/>
    </dgm:pt>
    <dgm:pt modelId="{F2693FBE-E0AB-4F26-A30D-BE2F018DCCF4}" type="pres">
      <dgm:prSet presAssocID="{23FE5F44-FEC5-4A8C-A572-03B1044BF06B}" presName="nodeFollowingNodes" presStyleLbl="node1" presStyleIdx="2" presStyleCnt="13">
        <dgm:presLayoutVars>
          <dgm:bulletEnabled val="1"/>
        </dgm:presLayoutVars>
      </dgm:prSet>
      <dgm:spPr/>
    </dgm:pt>
    <dgm:pt modelId="{2740D044-5096-46A7-BFBF-486D3A7CBAD0}" type="pres">
      <dgm:prSet presAssocID="{DBAF4489-DCB8-4C86-9921-6C0C0019DBAA}" presName="nodeFollowingNodes" presStyleLbl="node1" presStyleIdx="3" presStyleCnt="13">
        <dgm:presLayoutVars>
          <dgm:bulletEnabled val="1"/>
        </dgm:presLayoutVars>
      </dgm:prSet>
      <dgm:spPr/>
    </dgm:pt>
    <dgm:pt modelId="{4CD81855-1A32-4D61-9D10-7E00222FF000}" type="pres">
      <dgm:prSet presAssocID="{905119C1-AEB2-4578-B776-C41CB4D3F1E0}" presName="nodeFollowingNodes" presStyleLbl="node1" presStyleIdx="4" presStyleCnt="13">
        <dgm:presLayoutVars>
          <dgm:bulletEnabled val="1"/>
        </dgm:presLayoutVars>
      </dgm:prSet>
      <dgm:spPr/>
    </dgm:pt>
    <dgm:pt modelId="{60AFEDCF-D95C-4A03-A227-CDD8C9C04511}" type="pres">
      <dgm:prSet presAssocID="{5DC6695D-2DD1-445B-B3B1-0F0E4506FA6F}" presName="nodeFollowingNodes" presStyleLbl="node1" presStyleIdx="5" presStyleCnt="13">
        <dgm:presLayoutVars>
          <dgm:bulletEnabled val="1"/>
        </dgm:presLayoutVars>
      </dgm:prSet>
      <dgm:spPr/>
    </dgm:pt>
    <dgm:pt modelId="{4B647CB5-F8E1-4B9F-A62F-628203D6BCC1}" type="pres">
      <dgm:prSet presAssocID="{F0D9FD61-A1DC-42BC-8F1B-3B0F97AF90AF}" presName="nodeFollowingNodes" presStyleLbl="node1" presStyleIdx="6" presStyleCnt="13">
        <dgm:presLayoutVars>
          <dgm:bulletEnabled val="1"/>
        </dgm:presLayoutVars>
      </dgm:prSet>
      <dgm:spPr/>
    </dgm:pt>
    <dgm:pt modelId="{A807AC1E-E0AC-4C8F-9F72-FE735C83A2A4}" type="pres">
      <dgm:prSet presAssocID="{976CF175-A658-4FB1-8949-C840275F1E66}" presName="nodeFollowingNodes" presStyleLbl="node1" presStyleIdx="7" presStyleCnt="13">
        <dgm:presLayoutVars>
          <dgm:bulletEnabled val="1"/>
        </dgm:presLayoutVars>
      </dgm:prSet>
      <dgm:spPr/>
    </dgm:pt>
    <dgm:pt modelId="{AAAE8D6A-2EFE-422A-976D-07B274DDD8AB}" type="pres">
      <dgm:prSet presAssocID="{F1D2D73F-C396-4904-8596-24DF29C9F248}" presName="nodeFollowingNodes" presStyleLbl="node1" presStyleIdx="8" presStyleCnt="13">
        <dgm:presLayoutVars>
          <dgm:bulletEnabled val="1"/>
        </dgm:presLayoutVars>
      </dgm:prSet>
      <dgm:spPr/>
    </dgm:pt>
    <dgm:pt modelId="{73405150-4A58-4CCD-AB84-6D782BFD9EC4}" type="pres">
      <dgm:prSet presAssocID="{FEDB142C-63BC-4B2E-A814-63318BB286C4}" presName="nodeFollowingNodes" presStyleLbl="node1" presStyleIdx="9" presStyleCnt="13">
        <dgm:presLayoutVars>
          <dgm:bulletEnabled val="1"/>
        </dgm:presLayoutVars>
      </dgm:prSet>
      <dgm:spPr/>
    </dgm:pt>
    <dgm:pt modelId="{FF1B06AF-A4B3-4913-B1D5-D5C9E2BA439E}" type="pres">
      <dgm:prSet presAssocID="{B1BB8ADB-D212-4165-9961-17ACDC8F49E3}" presName="nodeFollowingNodes" presStyleLbl="node1" presStyleIdx="10" presStyleCnt="13">
        <dgm:presLayoutVars>
          <dgm:bulletEnabled val="1"/>
        </dgm:presLayoutVars>
      </dgm:prSet>
      <dgm:spPr/>
    </dgm:pt>
    <dgm:pt modelId="{E63DEB1A-20BE-4B05-99DE-4A560666EAB5}" type="pres">
      <dgm:prSet presAssocID="{14E0D521-F8B1-415E-A5E6-032139A8819D}" presName="nodeFollowingNodes" presStyleLbl="node1" presStyleIdx="11" presStyleCnt="13">
        <dgm:presLayoutVars>
          <dgm:bulletEnabled val="1"/>
        </dgm:presLayoutVars>
      </dgm:prSet>
      <dgm:spPr/>
    </dgm:pt>
    <dgm:pt modelId="{3EBED11C-61E1-427F-88C2-EC47FA9152A6}" type="pres">
      <dgm:prSet presAssocID="{6F51A907-51D9-4CC8-8D19-BEC27945ED09}" presName="nodeFollowingNodes" presStyleLbl="node1" presStyleIdx="12" presStyleCnt="13">
        <dgm:presLayoutVars>
          <dgm:bulletEnabled val="1"/>
        </dgm:presLayoutVars>
      </dgm:prSet>
      <dgm:spPr/>
    </dgm:pt>
  </dgm:ptLst>
  <dgm:cxnLst>
    <dgm:cxn modelId="{1A704300-B941-4726-820B-2572066BDCB9}" srcId="{C487E265-294B-4727-A8F4-5096B5C9FFAB}" destId="{B1BB8ADB-D212-4165-9961-17ACDC8F49E3}" srcOrd="10" destOrd="0" parTransId="{70556A6A-0681-4BD3-9A50-E662CF3A4583}" sibTransId="{325AFCF0-4BEB-458A-92F9-3C30625ED3AF}"/>
    <dgm:cxn modelId="{48EC5504-7F91-4A61-A316-41505C985E31}" srcId="{C487E265-294B-4727-A8F4-5096B5C9FFAB}" destId="{F1D2D73F-C396-4904-8596-24DF29C9F248}" srcOrd="8" destOrd="0" parTransId="{E9F3786F-EDED-4A59-BBA9-81D1681104D1}" sibTransId="{67F66754-C5CB-42B8-8619-8AEEF5C21F3D}"/>
    <dgm:cxn modelId="{E7B01A16-6661-4F96-812C-5E9D01CBDBD0}" type="presOf" srcId="{F1D2D73F-C396-4904-8596-24DF29C9F248}" destId="{AAAE8D6A-2EFE-422A-976D-07B274DDD8AB}" srcOrd="0" destOrd="0" presId="urn:microsoft.com/office/officeart/2005/8/layout/cycle3"/>
    <dgm:cxn modelId="{0A7FF118-A0AB-4C23-8FFE-4F4902ED8BFA}" type="presOf" srcId="{FEDB142C-63BC-4B2E-A814-63318BB286C4}" destId="{73405150-4A58-4CCD-AB84-6D782BFD9EC4}" srcOrd="0" destOrd="0" presId="urn:microsoft.com/office/officeart/2005/8/layout/cycle3"/>
    <dgm:cxn modelId="{4FFFE619-DFE9-4831-A944-B6E7540F0E21}" type="presOf" srcId="{9921F343-6BBC-45A9-9897-0BA1CD2BE66D}" destId="{797726BA-E046-4934-94AF-0C3B3F38C59B}" srcOrd="0" destOrd="0" presId="urn:microsoft.com/office/officeart/2005/8/layout/cycle3"/>
    <dgm:cxn modelId="{EB529025-DD8B-4FD7-977F-8D9BBBF4BD5A}" type="presOf" srcId="{C487E265-294B-4727-A8F4-5096B5C9FFAB}" destId="{68F3C272-EB3E-42E2-86CF-61457D5DFFF0}" srcOrd="0" destOrd="0" presId="urn:microsoft.com/office/officeart/2005/8/layout/cycle3"/>
    <dgm:cxn modelId="{AD8B9426-2CD3-4FD7-806E-FE7217D47B72}" type="presOf" srcId="{976CF175-A658-4FB1-8949-C840275F1E66}" destId="{A807AC1E-E0AC-4C8F-9F72-FE735C83A2A4}" srcOrd="0" destOrd="0" presId="urn:microsoft.com/office/officeart/2005/8/layout/cycle3"/>
    <dgm:cxn modelId="{8C1CF32E-CA61-4708-B5C5-9D82AF7C8508}" srcId="{C487E265-294B-4727-A8F4-5096B5C9FFAB}" destId="{9921F343-6BBC-45A9-9897-0BA1CD2BE66D}" srcOrd="1" destOrd="0" parTransId="{D9EC171B-4F8D-44A0-B84C-F699776FAA5D}" sibTransId="{2FA47424-76D4-4222-AF65-BCBE9DF50756}"/>
    <dgm:cxn modelId="{B8BFA340-860C-4700-8400-C2AA6C9346B5}" type="presOf" srcId="{23FE5F44-FEC5-4A8C-A572-03B1044BF06B}" destId="{F2693FBE-E0AB-4F26-A30D-BE2F018DCCF4}" srcOrd="0" destOrd="0" presId="urn:microsoft.com/office/officeart/2005/8/layout/cycle3"/>
    <dgm:cxn modelId="{40EB585C-A5EC-4255-B917-330C12B1358F}" srcId="{C487E265-294B-4727-A8F4-5096B5C9FFAB}" destId="{23FE5F44-FEC5-4A8C-A572-03B1044BF06B}" srcOrd="2" destOrd="0" parTransId="{1A0CC867-1EF0-4696-96FE-8B8348C985C0}" sibTransId="{9A415287-1CE8-428B-AAB2-A442694A0A1F}"/>
    <dgm:cxn modelId="{511A0942-145C-4245-B181-E8704DE8EC41}" type="presOf" srcId="{5DC6695D-2DD1-445B-B3B1-0F0E4506FA6F}" destId="{60AFEDCF-D95C-4A03-A227-CDD8C9C04511}" srcOrd="0" destOrd="0" presId="urn:microsoft.com/office/officeart/2005/8/layout/cycle3"/>
    <dgm:cxn modelId="{AFFF7E42-CA0A-4D56-91C1-16C3C13D60FE}" srcId="{C487E265-294B-4727-A8F4-5096B5C9FFAB}" destId="{976CF175-A658-4FB1-8949-C840275F1E66}" srcOrd="7" destOrd="0" parTransId="{95EDCF81-EF1D-49D9-AB89-65C4C15A77FD}" sibTransId="{2E81B815-8568-41FE-B847-D761ACA05A9F}"/>
    <dgm:cxn modelId="{7F20DC4D-C91E-488B-B150-38882D5B05B6}" srcId="{C487E265-294B-4727-A8F4-5096B5C9FFAB}" destId="{DBAF4489-DCB8-4C86-9921-6C0C0019DBAA}" srcOrd="3" destOrd="0" parTransId="{B5EB4BD5-F4FA-456E-9320-13BEEB2D5207}" sibTransId="{5ABB3D00-F818-4931-B853-D25FE456EAB8}"/>
    <dgm:cxn modelId="{B9F0D34E-FFC1-4C4C-91A9-1C723297CFBB}" srcId="{C487E265-294B-4727-A8F4-5096B5C9FFAB}" destId="{905119C1-AEB2-4578-B776-C41CB4D3F1E0}" srcOrd="4" destOrd="0" parTransId="{6072E73D-1A24-42D8-9005-03BA8C003D14}" sibTransId="{A2755995-CFAD-4DE9-83F7-0A4731360F7F}"/>
    <dgm:cxn modelId="{18BB3258-4026-426B-BB0C-5B05DDA13C51}" type="presOf" srcId="{905119C1-AEB2-4578-B776-C41CB4D3F1E0}" destId="{4CD81855-1A32-4D61-9D10-7E00222FF000}" srcOrd="0" destOrd="0" presId="urn:microsoft.com/office/officeart/2005/8/layout/cycle3"/>
    <dgm:cxn modelId="{1FB44B82-C1EF-4C08-AF64-955A66E065F1}" srcId="{C487E265-294B-4727-A8F4-5096B5C9FFAB}" destId="{F0D9FD61-A1DC-42BC-8F1B-3B0F97AF90AF}" srcOrd="6" destOrd="0" parTransId="{C138E482-5797-432F-B9E6-A8AD5B4D0DEB}" sibTransId="{2C2A5DD1-6E57-4CB3-9E00-B34559208B93}"/>
    <dgm:cxn modelId="{CE763883-BA98-43BF-8567-FD66DD4292CB}" srcId="{C487E265-294B-4727-A8F4-5096B5C9FFAB}" destId="{6F51A907-51D9-4CC8-8D19-BEC27945ED09}" srcOrd="12" destOrd="0" parTransId="{FCD217C2-14E7-4E09-B8FD-E067C62A8CE4}" sibTransId="{770726A9-E528-4EEB-AA6E-CD35323C0EC1}"/>
    <dgm:cxn modelId="{566A5087-F070-4933-A974-0185CA31D57E}" type="presOf" srcId="{FBD179E0-93D5-4C68-B0A8-2D1A6CE27F45}" destId="{16955A55-4DDB-427F-ADA9-7580F3821E86}" srcOrd="0" destOrd="0" presId="urn:microsoft.com/office/officeart/2005/8/layout/cycle3"/>
    <dgm:cxn modelId="{63BBA0C8-E581-40A6-87FD-5A9C25EB4F87}" type="presOf" srcId="{DBAF4489-DCB8-4C86-9921-6C0C0019DBAA}" destId="{2740D044-5096-46A7-BFBF-486D3A7CBAD0}" srcOrd="0" destOrd="0" presId="urn:microsoft.com/office/officeart/2005/8/layout/cycle3"/>
    <dgm:cxn modelId="{E263D0CC-29F4-4925-A887-0D7A8379A512}" type="presOf" srcId="{6F51A907-51D9-4CC8-8D19-BEC27945ED09}" destId="{3EBED11C-61E1-427F-88C2-EC47FA9152A6}" srcOrd="0" destOrd="0" presId="urn:microsoft.com/office/officeart/2005/8/layout/cycle3"/>
    <dgm:cxn modelId="{3C5C33DE-F144-43E7-9126-D84629606BB5}" type="presOf" srcId="{9E66A8BC-CD68-4C00-9CBC-9C730481E360}" destId="{B4E651F2-4FC4-4C1C-A79A-57B0FD6638A4}" srcOrd="0" destOrd="0" presId="urn:microsoft.com/office/officeart/2005/8/layout/cycle3"/>
    <dgm:cxn modelId="{00A5D0E1-E042-45E3-A432-5ED49E276C5E}" type="presOf" srcId="{F0D9FD61-A1DC-42BC-8F1B-3B0F97AF90AF}" destId="{4B647CB5-F8E1-4B9F-A62F-628203D6BCC1}" srcOrd="0" destOrd="0" presId="urn:microsoft.com/office/officeart/2005/8/layout/cycle3"/>
    <dgm:cxn modelId="{68D9C8E8-AED6-4285-9F28-F52849A0D906}" type="presOf" srcId="{B1BB8ADB-D212-4165-9961-17ACDC8F49E3}" destId="{FF1B06AF-A4B3-4913-B1D5-D5C9E2BA439E}" srcOrd="0" destOrd="0" presId="urn:microsoft.com/office/officeart/2005/8/layout/cycle3"/>
    <dgm:cxn modelId="{2D6667F1-8B60-48D9-9C0F-A20CB5A6769C}" srcId="{C487E265-294B-4727-A8F4-5096B5C9FFAB}" destId="{9E66A8BC-CD68-4C00-9CBC-9C730481E360}" srcOrd="0" destOrd="0" parTransId="{9F9FAE59-846A-4FB1-B472-948D9E8CADCE}" sibTransId="{FBD179E0-93D5-4C68-B0A8-2D1A6CE27F45}"/>
    <dgm:cxn modelId="{D658DBF3-FAA7-4EC3-97B0-B1C3D89DA55B}" srcId="{C487E265-294B-4727-A8F4-5096B5C9FFAB}" destId="{5DC6695D-2DD1-445B-B3B1-0F0E4506FA6F}" srcOrd="5" destOrd="0" parTransId="{6B9D2E81-1F6D-404F-AA03-E16D8B187E2A}" sibTransId="{A03B3394-44F4-495A-849E-2998964BF505}"/>
    <dgm:cxn modelId="{B63B85F6-BAFD-47B8-A26F-A89BB358F928}" srcId="{C487E265-294B-4727-A8F4-5096B5C9FFAB}" destId="{14E0D521-F8B1-415E-A5E6-032139A8819D}" srcOrd="11" destOrd="0" parTransId="{228ED5D9-9938-4133-83BE-ED5933FF17B1}" sibTransId="{9E50DC98-0F04-4974-95F4-B4FA25C214EF}"/>
    <dgm:cxn modelId="{00DC7CFB-58FD-45B5-8685-A1425AA1BBB6}" srcId="{C487E265-294B-4727-A8F4-5096B5C9FFAB}" destId="{FEDB142C-63BC-4B2E-A814-63318BB286C4}" srcOrd="9" destOrd="0" parTransId="{3B52B6E1-B554-40CB-8110-428FB35B1327}" sibTransId="{02CAD689-276F-4432-9878-736B7A3CD853}"/>
    <dgm:cxn modelId="{BF5DADFB-E66B-4D7E-91D5-D42CCFB52DE3}" type="presOf" srcId="{14E0D521-F8B1-415E-A5E6-032139A8819D}" destId="{E63DEB1A-20BE-4B05-99DE-4A560666EAB5}" srcOrd="0" destOrd="0" presId="urn:microsoft.com/office/officeart/2005/8/layout/cycle3"/>
    <dgm:cxn modelId="{73C29A2E-35D7-4DD1-9D58-2FB6040413CE}" type="presParOf" srcId="{68F3C272-EB3E-42E2-86CF-61457D5DFFF0}" destId="{0BEE970A-6CDA-4D6C-A86C-4B51D356F674}" srcOrd="0" destOrd="0" presId="urn:microsoft.com/office/officeart/2005/8/layout/cycle3"/>
    <dgm:cxn modelId="{7D16D98E-DB27-4EC7-94F2-8DC5C44E6D99}" type="presParOf" srcId="{0BEE970A-6CDA-4D6C-A86C-4B51D356F674}" destId="{B4E651F2-4FC4-4C1C-A79A-57B0FD6638A4}" srcOrd="0" destOrd="0" presId="urn:microsoft.com/office/officeart/2005/8/layout/cycle3"/>
    <dgm:cxn modelId="{B7781D13-4AEA-4F4C-AA49-C14EECEE1380}" type="presParOf" srcId="{0BEE970A-6CDA-4D6C-A86C-4B51D356F674}" destId="{16955A55-4DDB-427F-ADA9-7580F3821E86}" srcOrd="1" destOrd="0" presId="urn:microsoft.com/office/officeart/2005/8/layout/cycle3"/>
    <dgm:cxn modelId="{D1DFFC7D-665E-4E43-80B7-37106B37EDB1}" type="presParOf" srcId="{0BEE970A-6CDA-4D6C-A86C-4B51D356F674}" destId="{797726BA-E046-4934-94AF-0C3B3F38C59B}" srcOrd="2" destOrd="0" presId="urn:microsoft.com/office/officeart/2005/8/layout/cycle3"/>
    <dgm:cxn modelId="{5257697C-0F66-460F-9571-928F3CDACBD7}" type="presParOf" srcId="{0BEE970A-6CDA-4D6C-A86C-4B51D356F674}" destId="{F2693FBE-E0AB-4F26-A30D-BE2F018DCCF4}" srcOrd="3" destOrd="0" presId="urn:microsoft.com/office/officeart/2005/8/layout/cycle3"/>
    <dgm:cxn modelId="{860AEA1B-A323-4DA7-BC97-0A82F6391591}" type="presParOf" srcId="{0BEE970A-6CDA-4D6C-A86C-4B51D356F674}" destId="{2740D044-5096-46A7-BFBF-486D3A7CBAD0}" srcOrd="4" destOrd="0" presId="urn:microsoft.com/office/officeart/2005/8/layout/cycle3"/>
    <dgm:cxn modelId="{7B8D7890-BCE1-4164-9842-299BC36F0786}" type="presParOf" srcId="{0BEE970A-6CDA-4D6C-A86C-4B51D356F674}" destId="{4CD81855-1A32-4D61-9D10-7E00222FF000}" srcOrd="5" destOrd="0" presId="urn:microsoft.com/office/officeart/2005/8/layout/cycle3"/>
    <dgm:cxn modelId="{F75B2BAE-BE4A-4D90-B8C2-A26CFB3ADF0E}" type="presParOf" srcId="{0BEE970A-6CDA-4D6C-A86C-4B51D356F674}" destId="{60AFEDCF-D95C-4A03-A227-CDD8C9C04511}" srcOrd="6" destOrd="0" presId="urn:microsoft.com/office/officeart/2005/8/layout/cycle3"/>
    <dgm:cxn modelId="{6C810947-673C-44B4-9F64-3F91B8A61342}" type="presParOf" srcId="{0BEE970A-6CDA-4D6C-A86C-4B51D356F674}" destId="{4B647CB5-F8E1-4B9F-A62F-628203D6BCC1}" srcOrd="7" destOrd="0" presId="urn:microsoft.com/office/officeart/2005/8/layout/cycle3"/>
    <dgm:cxn modelId="{C3C4B95C-65DF-4DF3-BC73-E4154AFE4452}" type="presParOf" srcId="{0BEE970A-6CDA-4D6C-A86C-4B51D356F674}" destId="{A807AC1E-E0AC-4C8F-9F72-FE735C83A2A4}" srcOrd="8" destOrd="0" presId="urn:microsoft.com/office/officeart/2005/8/layout/cycle3"/>
    <dgm:cxn modelId="{AB6864B2-CF6A-4DD9-AABD-E882B7136570}" type="presParOf" srcId="{0BEE970A-6CDA-4D6C-A86C-4B51D356F674}" destId="{AAAE8D6A-2EFE-422A-976D-07B274DDD8AB}" srcOrd="9" destOrd="0" presId="urn:microsoft.com/office/officeart/2005/8/layout/cycle3"/>
    <dgm:cxn modelId="{A0233794-A28F-4193-BEBD-B2A737A26B93}" type="presParOf" srcId="{0BEE970A-6CDA-4D6C-A86C-4B51D356F674}" destId="{73405150-4A58-4CCD-AB84-6D782BFD9EC4}" srcOrd="10" destOrd="0" presId="urn:microsoft.com/office/officeart/2005/8/layout/cycle3"/>
    <dgm:cxn modelId="{76999622-AF20-43CE-9AEC-F9E12C260342}" type="presParOf" srcId="{0BEE970A-6CDA-4D6C-A86C-4B51D356F674}" destId="{FF1B06AF-A4B3-4913-B1D5-D5C9E2BA439E}" srcOrd="11" destOrd="0" presId="urn:microsoft.com/office/officeart/2005/8/layout/cycle3"/>
    <dgm:cxn modelId="{E4250984-301D-4EE0-B787-51A0EEDE50F5}" type="presParOf" srcId="{0BEE970A-6CDA-4D6C-A86C-4B51D356F674}" destId="{E63DEB1A-20BE-4B05-99DE-4A560666EAB5}" srcOrd="12" destOrd="0" presId="urn:microsoft.com/office/officeart/2005/8/layout/cycle3"/>
    <dgm:cxn modelId="{F184B49F-ECA6-4360-98F8-474BEDB082BC}" type="presParOf" srcId="{0BEE970A-6CDA-4D6C-A86C-4B51D356F674}" destId="{3EBED11C-61E1-427F-88C2-EC47FA9152A6}" srcOrd="1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55A55-4DDB-427F-ADA9-7580F3821E86}">
      <dsp:nvSpPr>
        <dsp:cNvPr id="0" name=""/>
        <dsp:cNvSpPr/>
      </dsp:nvSpPr>
      <dsp:spPr>
        <a:xfrm>
          <a:off x="1984728" y="-146676"/>
          <a:ext cx="7355289" cy="7355289"/>
        </a:xfrm>
        <a:prstGeom prst="circularArrow">
          <a:avLst>
            <a:gd name="adj1" fmla="val 5544"/>
            <a:gd name="adj2" fmla="val 330680"/>
            <a:gd name="adj3" fmla="val 15090274"/>
            <a:gd name="adj4" fmla="val 16627211"/>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E651F2-4FC4-4C1C-A79A-57B0FD6638A4}">
      <dsp:nvSpPr>
        <dsp:cNvPr id="0" name=""/>
        <dsp:cNvSpPr/>
      </dsp:nvSpPr>
      <dsp:spPr>
        <a:xfrm>
          <a:off x="4994666" y="4134"/>
          <a:ext cx="1335413" cy="66770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Physician Order</a:t>
          </a:r>
        </a:p>
        <a:p>
          <a:pPr marL="0" lvl="0" indent="0" algn="ctr" defTabSz="355600">
            <a:lnSpc>
              <a:spcPct val="90000"/>
            </a:lnSpc>
            <a:spcBef>
              <a:spcPct val="0"/>
            </a:spcBef>
            <a:spcAft>
              <a:spcPct val="35000"/>
            </a:spcAft>
            <a:buNone/>
          </a:pPr>
          <a:r>
            <a:rPr lang="en-US" sz="800" kern="1200" dirty="0"/>
            <a:t>Orders for service requested</a:t>
          </a:r>
        </a:p>
      </dsp:txBody>
      <dsp:txXfrm>
        <a:off x="5027261" y="36729"/>
        <a:ext cx="1270223" cy="602516"/>
      </dsp:txXfrm>
    </dsp:sp>
    <dsp:sp modelId="{797726BA-E046-4934-94AF-0C3B3F38C59B}">
      <dsp:nvSpPr>
        <dsp:cNvPr id="0" name=""/>
        <dsp:cNvSpPr/>
      </dsp:nvSpPr>
      <dsp:spPr>
        <a:xfrm>
          <a:off x="6452310" y="363411"/>
          <a:ext cx="1335413" cy="66770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Scheduling</a:t>
          </a:r>
        </a:p>
        <a:p>
          <a:pPr marL="0" lvl="0" indent="0" algn="ctr" defTabSz="355600">
            <a:lnSpc>
              <a:spcPct val="90000"/>
            </a:lnSpc>
            <a:spcBef>
              <a:spcPct val="0"/>
            </a:spcBef>
            <a:spcAft>
              <a:spcPct val="35000"/>
            </a:spcAft>
            <a:buNone/>
          </a:pPr>
          <a:r>
            <a:rPr lang="en-US" sz="800" kern="1200" dirty="0"/>
            <a:t>Services requested via orders are scheduled</a:t>
          </a:r>
        </a:p>
      </dsp:txBody>
      <dsp:txXfrm>
        <a:off x="6484905" y="396006"/>
        <a:ext cx="1270223" cy="602516"/>
      </dsp:txXfrm>
    </dsp:sp>
    <dsp:sp modelId="{F2693FBE-E0AB-4F26-A30D-BE2F018DCCF4}">
      <dsp:nvSpPr>
        <dsp:cNvPr id="0" name=""/>
        <dsp:cNvSpPr/>
      </dsp:nvSpPr>
      <dsp:spPr>
        <a:xfrm>
          <a:off x="7576024" y="1358935"/>
          <a:ext cx="1335413" cy="66770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Pre-Registration / Registration</a:t>
          </a:r>
        </a:p>
        <a:p>
          <a:pPr marL="0" lvl="0" indent="0" algn="ctr" defTabSz="355600">
            <a:lnSpc>
              <a:spcPct val="90000"/>
            </a:lnSpc>
            <a:spcBef>
              <a:spcPct val="0"/>
            </a:spcBef>
            <a:spcAft>
              <a:spcPct val="35000"/>
            </a:spcAft>
            <a:buNone/>
          </a:pPr>
          <a:r>
            <a:rPr lang="en-US" sz="800" kern="1200" dirty="0"/>
            <a:t>Demographic verification and consents</a:t>
          </a:r>
        </a:p>
      </dsp:txBody>
      <dsp:txXfrm>
        <a:off x="7608619" y="1391530"/>
        <a:ext cx="1270223" cy="602516"/>
      </dsp:txXfrm>
    </dsp:sp>
    <dsp:sp modelId="{2740D044-5096-46A7-BFBF-486D3A7CBAD0}">
      <dsp:nvSpPr>
        <dsp:cNvPr id="0" name=""/>
        <dsp:cNvSpPr/>
      </dsp:nvSpPr>
      <dsp:spPr>
        <a:xfrm>
          <a:off x="8108381" y="2762644"/>
          <a:ext cx="1335413" cy="66770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Insurance Verification</a:t>
          </a:r>
        </a:p>
        <a:p>
          <a:pPr marL="0" lvl="0" indent="0" algn="ctr" defTabSz="355600">
            <a:lnSpc>
              <a:spcPct val="90000"/>
            </a:lnSpc>
            <a:spcBef>
              <a:spcPct val="0"/>
            </a:spcBef>
            <a:spcAft>
              <a:spcPct val="35000"/>
            </a:spcAft>
            <a:buNone/>
          </a:pPr>
          <a:r>
            <a:rPr lang="en-US" sz="800" kern="1200" dirty="0"/>
            <a:t>Verify coverage and authorization, secure source of payment</a:t>
          </a:r>
        </a:p>
      </dsp:txBody>
      <dsp:txXfrm>
        <a:off x="8140976" y="2795239"/>
        <a:ext cx="1270223" cy="602516"/>
      </dsp:txXfrm>
    </dsp:sp>
    <dsp:sp modelId="{4CD81855-1A32-4D61-9D10-7E00222FF000}">
      <dsp:nvSpPr>
        <dsp:cNvPr id="0" name=""/>
        <dsp:cNvSpPr/>
      </dsp:nvSpPr>
      <dsp:spPr>
        <a:xfrm>
          <a:off x="7927423" y="4252966"/>
          <a:ext cx="1335413" cy="66770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Patient Care / Services Rendered</a:t>
          </a:r>
        </a:p>
        <a:p>
          <a:pPr marL="0" lvl="0" indent="0" algn="ctr" defTabSz="355600">
            <a:lnSpc>
              <a:spcPct val="90000"/>
            </a:lnSpc>
            <a:spcBef>
              <a:spcPct val="0"/>
            </a:spcBef>
            <a:spcAft>
              <a:spcPct val="35000"/>
            </a:spcAft>
            <a:buNone/>
          </a:pPr>
          <a:r>
            <a:rPr lang="en-US" sz="800" kern="1200" dirty="0"/>
            <a:t>Necessary care is provided to the patient</a:t>
          </a:r>
        </a:p>
      </dsp:txBody>
      <dsp:txXfrm>
        <a:off x="7960018" y="4285561"/>
        <a:ext cx="1270223" cy="602516"/>
      </dsp:txXfrm>
    </dsp:sp>
    <dsp:sp modelId="{60AFEDCF-D95C-4A03-A227-CDD8C9C04511}">
      <dsp:nvSpPr>
        <dsp:cNvPr id="0" name=""/>
        <dsp:cNvSpPr/>
      </dsp:nvSpPr>
      <dsp:spPr>
        <a:xfrm>
          <a:off x="7074606" y="5488485"/>
          <a:ext cx="1335413" cy="66770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Charge Capture</a:t>
          </a:r>
        </a:p>
        <a:p>
          <a:pPr marL="0" lvl="0" indent="0" algn="ctr" defTabSz="355600">
            <a:lnSpc>
              <a:spcPct val="90000"/>
            </a:lnSpc>
            <a:spcBef>
              <a:spcPct val="0"/>
            </a:spcBef>
            <a:spcAft>
              <a:spcPct val="35000"/>
            </a:spcAft>
            <a:buNone/>
          </a:pPr>
          <a:r>
            <a:rPr lang="en-US" sz="800" kern="1200" dirty="0"/>
            <a:t>Charges added for all services rendered and documented</a:t>
          </a:r>
        </a:p>
      </dsp:txBody>
      <dsp:txXfrm>
        <a:off x="7107201" y="5521080"/>
        <a:ext cx="1270223" cy="602516"/>
      </dsp:txXfrm>
    </dsp:sp>
    <dsp:sp modelId="{4B647CB5-F8E1-4B9F-A62F-628203D6BCC1}">
      <dsp:nvSpPr>
        <dsp:cNvPr id="0" name=""/>
        <dsp:cNvSpPr/>
      </dsp:nvSpPr>
      <dsp:spPr>
        <a:xfrm>
          <a:off x="5745300" y="6186158"/>
          <a:ext cx="1335413" cy="66770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Discharge</a:t>
          </a:r>
        </a:p>
        <a:p>
          <a:pPr marL="0" lvl="0" indent="0" algn="ctr" defTabSz="355600">
            <a:lnSpc>
              <a:spcPct val="90000"/>
            </a:lnSpc>
            <a:spcBef>
              <a:spcPct val="0"/>
            </a:spcBef>
            <a:spcAft>
              <a:spcPct val="35000"/>
            </a:spcAft>
            <a:buNone/>
          </a:pPr>
          <a:r>
            <a:rPr lang="en-US" sz="800" kern="1200" dirty="0"/>
            <a:t>Case management plans patient discharge and documents disposition</a:t>
          </a:r>
        </a:p>
      </dsp:txBody>
      <dsp:txXfrm>
        <a:off x="5777895" y="6218753"/>
        <a:ext cx="1270223" cy="602516"/>
      </dsp:txXfrm>
    </dsp:sp>
    <dsp:sp modelId="{A807AC1E-E0AC-4C8F-9F72-FE735C83A2A4}">
      <dsp:nvSpPr>
        <dsp:cNvPr id="0" name=""/>
        <dsp:cNvSpPr/>
      </dsp:nvSpPr>
      <dsp:spPr>
        <a:xfrm>
          <a:off x="4244033" y="6186158"/>
          <a:ext cx="1335413" cy="66770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Coding</a:t>
          </a:r>
        </a:p>
        <a:p>
          <a:pPr marL="0" lvl="0" indent="0" algn="ctr" defTabSz="355600">
            <a:lnSpc>
              <a:spcPct val="90000"/>
            </a:lnSpc>
            <a:spcBef>
              <a:spcPct val="0"/>
            </a:spcBef>
            <a:spcAft>
              <a:spcPct val="35000"/>
            </a:spcAft>
            <a:buNone/>
          </a:pPr>
          <a:r>
            <a:rPr lang="en-US" sz="800" kern="1200" dirty="0"/>
            <a:t>Procedures and diagnoses for the care are coded as documented</a:t>
          </a:r>
        </a:p>
      </dsp:txBody>
      <dsp:txXfrm>
        <a:off x="4276628" y="6218753"/>
        <a:ext cx="1270223" cy="602516"/>
      </dsp:txXfrm>
    </dsp:sp>
    <dsp:sp modelId="{AAAE8D6A-2EFE-422A-976D-07B274DDD8AB}">
      <dsp:nvSpPr>
        <dsp:cNvPr id="0" name=""/>
        <dsp:cNvSpPr/>
      </dsp:nvSpPr>
      <dsp:spPr>
        <a:xfrm>
          <a:off x="2914727" y="5488485"/>
          <a:ext cx="1335413" cy="66770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Billing</a:t>
          </a:r>
        </a:p>
        <a:p>
          <a:pPr marL="0" lvl="0" indent="0" algn="ctr" defTabSz="355600">
            <a:lnSpc>
              <a:spcPct val="90000"/>
            </a:lnSpc>
            <a:spcBef>
              <a:spcPct val="0"/>
            </a:spcBef>
            <a:spcAft>
              <a:spcPct val="35000"/>
            </a:spcAft>
            <a:buNone/>
          </a:pPr>
          <a:r>
            <a:rPr lang="en-US" sz="800" kern="1200" dirty="0"/>
            <a:t>UB04 and CMS 1500 claims are generated</a:t>
          </a:r>
        </a:p>
      </dsp:txBody>
      <dsp:txXfrm>
        <a:off x="2947322" y="5521080"/>
        <a:ext cx="1270223" cy="602516"/>
      </dsp:txXfrm>
    </dsp:sp>
    <dsp:sp modelId="{73405150-4A58-4CCD-AB84-6D782BFD9EC4}">
      <dsp:nvSpPr>
        <dsp:cNvPr id="0" name=""/>
        <dsp:cNvSpPr/>
      </dsp:nvSpPr>
      <dsp:spPr>
        <a:xfrm>
          <a:off x="2061909" y="4252966"/>
          <a:ext cx="1335413" cy="66770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Scrub and Corrections</a:t>
          </a:r>
        </a:p>
        <a:p>
          <a:pPr marL="0" lvl="0" indent="0" algn="ctr" defTabSz="355600">
            <a:lnSpc>
              <a:spcPct val="90000"/>
            </a:lnSpc>
            <a:spcBef>
              <a:spcPct val="0"/>
            </a:spcBef>
            <a:spcAft>
              <a:spcPct val="35000"/>
            </a:spcAft>
            <a:buNone/>
          </a:pPr>
          <a:r>
            <a:rPr lang="en-US" sz="800" kern="1200" dirty="0"/>
            <a:t>Claims are scrubbed for appropriateness and corrections are made </a:t>
          </a:r>
        </a:p>
      </dsp:txBody>
      <dsp:txXfrm>
        <a:off x="2094504" y="4285561"/>
        <a:ext cx="1270223" cy="602516"/>
      </dsp:txXfrm>
    </dsp:sp>
    <dsp:sp modelId="{FF1B06AF-A4B3-4913-B1D5-D5C9E2BA439E}">
      <dsp:nvSpPr>
        <dsp:cNvPr id="0" name=""/>
        <dsp:cNvSpPr/>
      </dsp:nvSpPr>
      <dsp:spPr>
        <a:xfrm>
          <a:off x="1880952" y="2762644"/>
          <a:ext cx="1335413" cy="66770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Payment Posting</a:t>
          </a:r>
        </a:p>
        <a:p>
          <a:pPr marL="0" lvl="0" indent="0" algn="ctr" defTabSz="355600">
            <a:lnSpc>
              <a:spcPct val="90000"/>
            </a:lnSpc>
            <a:spcBef>
              <a:spcPct val="0"/>
            </a:spcBef>
            <a:spcAft>
              <a:spcPct val="35000"/>
            </a:spcAft>
            <a:buNone/>
          </a:pPr>
          <a:r>
            <a:rPr lang="en-US" sz="800" kern="1200" dirty="0"/>
            <a:t>Insurance payments and </a:t>
          </a:r>
          <a:r>
            <a:rPr lang="en-US" sz="800" kern="1200" dirty="0" err="1"/>
            <a:t>contractuals</a:t>
          </a:r>
          <a:r>
            <a:rPr lang="en-US" sz="800" kern="1200" dirty="0"/>
            <a:t> posted</a:t>
          </a:r>
        </a:p>
      </dsp:txBody>
      <dsp:txXfrm>
        <a:off x="1913547" y="2795239"/>
        <a:ext cx="1270223" cy="602516"/>
      </dsp:txXfrm>
    </dsp:sp>
    <dsp:sp modelId="{E63DEB1A-20BE-4B05-99DE-4A560666EAB5}">
      <dsp:nvSpPr>
        <dsp:cNvPr id="0" name=""/>
        <dsp:cNvSpPr/>
      </dsp:nvSpPr>
      <dsp:spPr>
        <a:xfrm>
          <a:off x="2413308" y="1358935"/>
          <a:ext cx="1335413" cy="66770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Follow-up and Denials</a:t>
          </a:r>
        </a:p>
        <a:p>
          <a:pPr marL="0" lvl="0" indent="0" algn="ctr" defTabSz="355600">
            <a:lnSpc>
              <a:spcPct val="90000"/>
            </a:lnSpc>
            <a:spcBef>
              <a:spcPct val="0"/>
            </a:spcBef>
            <a:spcAft>
              <a:spcPct val="35000"/>
            </a:spcAft>
            <a:buNone/>
          </a:pPr>
          <a:r>
            <a:rPr lang="en-US" sz="800" kern="1200" dirty="0"/>
            <a:t>Follow-up of outstanding accounts. Denials are reviewed and worked</a:t>
          </a:r>
        </a:p>
      </dsp:txBody>
      <dsp:txXfrm>
        <a:off x="2445903" y="1391530"/>
        <a:ext cx="1270223" cy="602516"/>
      </dsp:txXfrm>
    </dsp:sp>
    <dsp:sp modelId="{3EBED11C-61E1-427F-88C2-EC47FA9152A6}">
      <dsp:nvSpPr>
        <dsp:cNvPr id="0" name=""/>
        <dsp:cNvSpPr/>
      </dsp:nvSpPr>
      <dsp:spPr>
        <a:xfrm>
          <a:off x="3537023" y="363411"/>
          <a:ext cx="1335413" cy="66770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Patient Billing and Collections</a:t>
          </a:r>
        </a:p>
        <a:p>
          <a:pPr marL="0" lvl="0" indent="0" algn="ctr" defTabSz="355600">
            <a:lnSpc>
              <a:spcPct val="90000"/>
            </a:lnSpc>
            <a:spcBef>
              <a:spcPct val="0"/>
            </a:spcBef>
            <a:spcAft>
              <a:spcPct val="35000"/>
            </a:spcAft>
            <a:buNone/>
          </a:pPr>
          <a:r>
            <a:rPr lang="en-US" sz="800" kern="1200" dirty="0"/>
            <a:t>Patient portions are billed and followed for payment</a:t>
          </a:r>
        </a:p>
      </dsp:txBody>
      <dsp:txXfrm>
        <a:off x="3569618" y="396006"/>
        <a:ext cx="1270223" cy="60251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012299-D17D-416E-9339-D847C2F51599}"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C7B06-6699-4EC9-AD2A-CB9E683E89C3}" type="slidenum">
              <a:rPr lang="en-US" smtClean="0"/>
              <a:t>‹#›</a:t>
            </a:fld>
            <a:endParaRPr lang="en-US"/>
          </a:p>
        </p:txBody>
      </p:sp>
    </p:spTree>
    <p:extLst>
      <p:ext uri="{BB962C8B-B14F-4D97-AF65-F5344CB8AC3E}">
        <p14:creationId xmlns:p14="http://schemas.microsoft.com/office/powerpoint/2010/main" val="152841695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012299-D17D-416E-9339-D847C2F51599}"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C7B06-6699-4EC9-AD2A-CB9E683E89C3}" type="slidenum">
              <a:rPr lang="en-US" smtClean="0"/>
              <a:t>‹#›</a:t>
            </a:fld>
            <a:endParaRPr lang="en-US"/>
          </a:p>
        </p:txBody>
      </p:sp>
    </p:spTree>
    <p:extLst>
      <p:ext uri="{BB962C8B-B14F-4D97-AF65-F5344CB8AC3E}">
        <p14:creationId xmlns:p14="http://schemas.microsoft.com/office/powerpoint/2010/main" val="1476729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012299-D17D-416E-9339-D847C2F51599}"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C7B06-6699-4EC9-AD2A-CB9E683E89C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43862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012299-D17D-416E-9339-D847C2F51599}"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C7B06-6699-4EC9-AD2A-CB9E683E89C3}" type="slidenum">
              <a:rPr lang="en-US" smtClean="0"/>
              <a:t>‹#›</a:t>
            </a:fld>
            <a:endParaRPr lang="en-US"/>
          </a:p>
        </p:txBody>
      </p:sp>
    </p:spTree>
    <p:extLst>
      <p:ext uri="{BB962C8B-B14F-4D97-AF65-F5344CB8AC3E}">
        <p14:creationId xmlns:p14="http://schemas.microsoft.com/office/powerpoint/2010/main" val="38823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012299-D17D-416E-9339-D847C2F51599}"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C7B06-6699-4EC9-AD2A-CB9E683E89C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24527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012299-D17D-416E-9339-D847C2F51599}"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C7B06-6699-4EC9-AD2A-CB9E683E89C3}" type="slidenum">
              <a:rPr lang="en-US" smtClean="0"/>
              <a:t>‹#›</a:t>
            </a:fld>
            <a:endParaRPr lang="en-US"/>
          </a:p>
        </p:txBody>
      </p:sp>
    </p:spTree>
    <p:extLst>
      <p:ext uri="{BB962C8B-B14F-4D97-AF65-F5344CB8AC3E}">
        <p14:creationId xmlns:p14="http://schemas.microsoft.com/office/powerpoint/2010/main" val="1414655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012299-D17D-416E-9339-D847C2F51599}"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C7B06-6699-4EC9-AD2A-CB9E683E89C3}" type="slidenum">
              <a:rPr lang="en-US" smtClean="0"/>
              <a:t>‹#›</a:t>
            </a:fld>
            <a:endParaRPr lang="en-US"/>
          </a:p>
        </p:txBody>
      </p:sp>
    </p:spTree>
    <p:extLst>
      <p:ext uri="{BB962C8B-B14F-4D97-AF65-F5344CB8AC3E}">
        <p14:creationId xmlns:p14="http://schemas.microsoft.com/office/powerpoint/2010/main" val="4189428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012299-D17D-416E-9339-D847C2F51599}"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C7B06-6699-4EC9-AD2A-CB9E683E89C3}" type="slidenum">
              <a:rPr lang="en-US" smtClean="0"/>
              <a:t>‹#›</a:t>
            </a:fld>
            <a:endParaRPr lang="en-US"/>
          </a:p>
        </p:txBody>
      </p:sp>
    </p:spTree>
    <p:extLst>
      <p:ext uri="{BB962C8B-B14F-4D97-AF65-F5344CB8AC3E}">
        <p14:creationId xmlns:p14="http://schemas.microsoft.com/office/powerpoint/2010/main" val="304456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012299-D17D-416E-9339-D847C2F51599}"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C7B06-6699-4EC9-AD2A-CB9E683E89C3}" type="slidenum">
              <a:rPr lang="en-US" smtClean="0"/>
              <a:t>‹#›</a:t>
            </a:fld>
            <a:endParaRPr lang="en-US"/>
          </a:p>
        </p:txBody>
      </p:sp>
    </p:spTree>
    <p:extLst>
      <p:ext uri="{BB962C8B-B14F-4D97-AF65-F5344CB8AC3E}">
        <p14:creationId xmlns:p14="http://schemas.microsoft.com/office/powerpoint/2010/main" val="2793444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012299-D17D-416E-9339-D847C2F51599}"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C7B06-6699-4EC9-AD2A-CB9E683E89C3}" type="slidenum">
              <a:rPr lang="en-US" smtClean="0"/>
              <a:t>‹#›</a:t>
            </a:fld>
            <a:endParaRPr lang="en-US"/>
          </a:p>
        </p:txBody>
      </p:sp>
    </p:spTree>
    <p:extLst>
      <p:ext uri="{BB962C8B-B14F-4D97-AF65-F5344CB8AC3E}">
        <p14:creationId xmlns:p14="http://schemas.microsoft.com/office/powerpoint/2010/main" val="1504706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012299-D17D-416E-9339-D847C2F51599}"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C7B06-6699-4EC9-AD2A-CB9E683E89C3}" type="slidenum">
              <a:rPr lang="en-US" smtClean="0"/>
              <a:t>‹#›</a:t>
            </a:fld>
            <a:endParaRPr lang="en-US"/>
          </a:p>
        </p:txBody>
      </p:sp>
    </p:spTree>
    <p:extLst>
      <p:ext uri="{BB962C8B-B14F-4D97-AF65-F5344CB8AC3E}">
        <p14:creationId xmlns:p14="http://schemas.microsoft.com/office/powerpoint/2010/main" val="3671512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012299-D17D-416E-9339-D847C2F51599}" type="datetimeFigureOut">
              <a:rPr lang="en-US" smtClean="0"/>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BC7B06-6699-4EC9-AD2A-CB9E683E89C3}" type="slidenum">
              <a:rPr lang="en-US" smtClean="0"/>
              <a:t>‹#›</a:t>
            </a:fld>
            <a:endParaRPr lang="en-US"/>
          </a:p>
        </p:txBody>
      </p:sp>
    </p:spTree>
    <p:extLst>
      <p:ext uri="{BB962C8B-B14F-4D97-AF65-F5344CB8AC3E}">
        <p14:creationId xmlns:p14="http://schemas.microsoft.com/office/powerpoint/2010/main" val="3543812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012299-D17D-416E-9339-D847C2F51599}" type="datetimeFigureOut">
              <a:rPr lang="en-US" smtClean="0"/>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BC7B06-6699-4EC9-AD2A-CB9E683E89C3}" type="slidenum">
              <a:rPr lang="en-US" smtClean="0"/>
              <a:t>‹#›</a:t>
            </a:fld>
            <a:endParaRPr lang="en-US"/>
          </a:p>
        </p:txBody>
      </p:sp>
    </p:spTree>
    <p:extLst>
      <p:ext uri="{BB962C8B-B14F-4D97-AF65-F5344CB8AC3E}">
        <p14:creationId xmlns:p14="http://schemas.microsoft.com/office/powerpoint/2010/main" val="2930382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12299-D17D-416E-9339-D847C2F51599}" type="datetimeFigureOut">
              <a:rPr lang="en-US" smtClean="0"/>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BC7B06-6699-4EC9-AD2A-CB9E683E89C3}" type="slidenum">
              <a:rPr lang="en-US" smtClean="0"/>
              <a:t>‹#›</a:t>
            </a:fld>
            <a:endParaRPr lang="en-US"/>
          </a:p>
        </p:txBody>
      </p:sp>
    </p:spTree>
    <p:extLst>
      <p:ext uri="{BB962C8B-B14F-4D97-AF65-F5344CB8AC3E}">
        <p14:creationId xmlns:p14="http://schemas.microsoft.com/office/powerpoint/2010/main" val="359822484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012299-D17D-416E-9339-D847C2F51599}"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C7B06-6699-4EC9-AD2A-CB9E683E89C3}" type="slidenum">
              <a:rPr lang="en-US" smtClean="0"/>
              <a:t>‹#›</a:t>
            </a:fld>
            <a:endParaRPr lang="en-US"/>
          </a:p>
        </p:txBody>
      </p:sp>
    </p:spTree>
    <p:extLst>
      <p:ext uri="{BB962C8B-B14F-4D97-AF65-F5344CB8AC3E}">
        <p14:creationId xmlns:p14="http://schemas.microsoft.com/office/powerpoint/2010/main" val="214534374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C7B06-6699-4EC9-AD2A-CB9E683E89C3}" type="slidenum">
              <a:rPr lang="en-US" smtClean="0"/>
              <a:t>‹#›</a:t>
            </a:fld>
            <a:endParaRPr lang="en-US"/>
          </a:p>
        </p:txBody>
      </p:sp>
      <p:sp>
        <p:nvSpPr>
          <p:cNvPr id="5" name="Date Placeholder 4"/>
          <p:cNvSpPr>
            <a:spLocks noGrp="1"/>
          </p:cNvSpPr>
          <p:nvPr>
            <p:ph type="dt" sz="half" idx="10"/>
          </p:nvPr>
        </p:nvSpPr>
        <p:spPr/>
        <p:txBody>
          <a:bodyPr/>
          <a:lstStyle/>
          <a:p>
            <a:fld id="{09012299-D17D-416E-9339-D847C2F51599}" type="datetimeFigureOut">
              <a:rPr lang="en-US" smtClean="0"/>
              <a:t>11/6/2017</a:t>
            </a:fld>
            <a:endParaRPr lang="en-US"/>
          </a:p>
        </p:txBody>
      </p:sp>
    </p:spTree>
    <p:extLst>
      <p:ext uri="{BB962C8B-B14F-4D97-AF65-F5344CB8AC3E}">
        <p14:creationId xmlns:p14="http://schemas.microsoft.com/office/powerpoint/2010/main" val="1854947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012299-D17D-416E-9339-D847C2F51599}" type="datetimeFigureOut">
              <a:rPr lang="en-US" smtClean="0"/>
              <a:t>11/6/2017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EBC7B06-6699-4EC9-AD2A-CB9E683E89C3}" type="slidenum">
              <a:rPr lang="en-US" smtClean="0"/>
              <a:t>‹#›</a:t>
            </a:fld>
            <a:endParaRPr lang="en-US"/>
          </a:p>
        </p:txBody>
      </p:sp>
    </p:spTree>
    <p:extLst>
      <p:ext uri="{BB962C8B-B14F-4D97-AF65-F5344CB8AC3E}">
        <p14:creationId xmlns:p14="http://schemas.microsoft.com/office/powerpoint/2010/main" val="352384773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edicareinteractive.org/get-answers/medicare-covered-services/medicare-coverage-overview/medicare-part-b-coverage" TargetMode="External"/><Relationship Id="rId2" Type="http://schemas.openxmlformats.org/officeDocument/2006/relationships/hyperlink" Target="http://www.medicareinteractive.org/get-answers/medicare-covered-services/medicare-coverage-overview/medicare-part-a-coverage" TargetMode="External"/><Relationship Id="rId1" Type="http://schemas.openxmlformats.org/officeDocument/2006/relationships/slideLayout" Target="../slideLayouts/slideLayout2.xml"/><Relationship Id="rId5" Type="http://schemas.openxmlformats.org/officeDocument/2006/relationships/hyperlink" Target="http://www.medicareinteractive.org/get-answers/medicare-prescription-drug-coverage-part-d/part-d-coverage-overview/medicare-prescription-drug-benefit-part-d" TargetMode="External"/><Relationship Id="rId4" Type="http://schemas.openxmlformats.org/officeDocument/2006/relationships/hyperlink" Target="http://www.medicareinteractive.org/get-answers/overview-of-medicare-health-coverage-options/medicare-advantage-plan-overview/what-is-a-medicare-advantage-plan"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Lifetime_Reserve_Days" TargetMode="External"/><Relationship Id="rId2" Type="http://schemas.openxmlformats.org/officeDocument/2006/relationships/hyperlink" Target="https://en.wikipedia.org/wiki/Benefit_perio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amp;ehk=ChdqHzgwwwxQJztNnrZk7g&amp;r=0&amp;pid=OfficeInsert"/><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literaryrr.blogspot.com/2010_11_01_archive.html" TargetMode="External"/><Relationship Id="rId2" Type="http://schemas.openxmlformats.org/officeDocument/2006/relationships/image" Target="../media/image11.jpg&amp;ehk=B4b"/><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nlife.ca/audio/andrew-fountain-bible-truth" TargetMode="External"/><Relationship Id="rId2" Type="http://schemas.openxmlformats.org/officeDocument/2006/relationships/image" Target="../media/image12.jpg&amp;ehk=slJSLC8tDEUN6O"/><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nehabhatsepo.blogspot.com/2012/05/prescription-phobia.html" TargetMode="External"/><Relationship Id="rId3" Type="http://schemas.openxmlformats.org/officeDocument/2006/relationships/diagramLayout" Target="../diagrams/layout1.xml"/><Relationship Id="rId7" Type="http://schemas.openxmlformats.org/officeDocument/2006/relationships/image" Target="../media/image1.jpg&amp;ehk=73Yhmf7dbErosZHTAbAqKA&amp;r=0&amp;pid=OfficeInsert"/><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hyperlink" Target="http://betaaltechnieken.wikispaces.com/Betaalopdrachten" TargetMode="External"/><Relationship Id="rId4" Type="http://schemas.openxmlformats.org/officeDocument/2006/relationships/diagramQuickStyle" Target="../diagrams/quickStyle1.xml"/><Relationship Id="rId9" Type="http://schemas.openxmlformats.org/officeDocument/2006/relationships/image" Target="../media/image2.png&amp;ehk=cFKNHhq4MwTWK7CR2DsUaA&amp;r=0&amp;pid=OfficeInsert"/></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postpartumprogress.com/new-rules-mental-health-care-coverage-u-s"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nancynwilson.com/building-an-online-business-2/" TargetMode="External"/><Relationship Id="rId2" Type="http://schemas.openxmlformats.org/officeDocument/2006/relationships/image" Target="../media/image6.jpg&amp;ehk=oTb69PKRVr"/><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3D310-2F56-4D52-9CCF-05BFAC4DACA6}"/>
              </a:ext>
            </a:extLst>
          </p:cNvPr>
          <p:cNvSpPr>
            <a:spLocks noGrp="1"/>
          </p:cNvSpPr>
          <p:nvPr>
            <p:ph type="ctrTitle"/>
          </p:nvPr>
        </p:nvSpPr>
        <p:spPr/>
        <p:txBody>
          <a:bodyPr/>
          <a:lstStyle/>
          <a:p>
            <a:r>
              <a:rPr lang="en-US" dirty="0"/>
              <a:t>Hospital Billing 101</a:t>
            </a:r>
          </a:p>
        </p:txBody>
      </p:sp>
      <p:sp>
        <p:nvSpPr>
          <p:cNvPr id="3" name="Subtitle 2">
            <a:extLst>
              <a:ext uri="{FF2B5EF4-FFF2-40B4-BE49-F238E27FC236}">
                <a16:creationId xmlns:a16="http://schemas.microsoft.com/office/drawing/2014/main" id="{CD98A8BB-7EC6-4B73-8C41-E402699FF1C5}"/>
              </a:ext>
            </a:extLst>
          </p:cNvPr>
          <p:cNvSpPr>
            <a:spLocks noGrp="1"/>
          </p:cNvSpPr>
          <p:nvPr>
            <p:ph type="subTitle" idx="1"/>
          </p:nvPr>
        </p:nvSpPr>
        <p:spPr/>
        <p:txBody>
          <a:bodyPr/>
          <a:lstStyle/>
          <a:p>
            <a:r>
              <a:rPr lang="en-US" dirty="0"/>
              <a:t>An introduction and recap of Hospital Billing guidelines</a:t>
            </a:r>
          </a:p>
        </p:txBody>
      </p:sp>
    </p:spTree>
    <p:extLst>
      <p:ext uri="{BB962C8B-B14F-4D97-AF65-F5344CB8AC3E}">
        <p14:creationId xmlns:p14="http://schemas.microsoft.com/office/powerpoint/2010/main" val="1288846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E8000-6D76-4FC4-A882-23A5A608D856}"/>
              </a:ext>
            </a:extLst>
          </p:cNvPr>
          <p:cNvSpPr>
            <a:spLocks noGrp="1"/>
          </p:cNvSpPr>
          <p:nvPr>
            <p:ph type="title"/>
          </p:nvPr>
        </p:nvSpPr>
        <p:spPr/>
        <p:txBody>
          <a:bodyPr/>
          <a:lstStyle/>
          <a:p>
            <a:r>
              <a:rPr lang="en-US" dirty="0"/>
              <a:t>Bad Debt Reduction</a:t>
            </a:r>
          </a:p>
        </p:txBody>
      </p:sp>
      <p:sp>
        <p:nvSpPr>
          <p:cNvPr id="3" name="Content Placeholder 2">
            <a:extLst>
              <a:ext uri="{FF2B5EF4-FFF2-40B4-BE49-F238E27FC236}">
                <a16:creationId xmlns:a16="http://schemas.microsoft.com/office/drawing/2014/main" id="{169C75BF-98A8-41B8-8C5E-23CDF43EFA68}"/>
              </a:ext>
            </a:extLst>
          </p:cNvPr>
          <p:cNvSpPr>
            <a:spLocks noGrp="1"/>
          </p:cNvSpPr>
          <p:nvPr>
            <p:ph idx="1"/>
          </p:nvPr>
        </p:nvSpPr>
        <p:spPr>
          <a:xfrm>
            <a:off x="677334" y="1615745"/>
            <a:ext cx="8596668" cy="5157925"/>
          </a:xfrm>
        </p:spPr>
        <p:txBody>
          <a:bodyPr>
            <a:normAutofit/>
          </a:bodyPr>
          <a:lstStyle/>
          <a:p>
            <a:r>
              <a:rPr lang="en-US" dirty="0"/>
              <a:t>Reducing the amount of billed charges that are written off as uncollectible.  </a:t>
            </a:r>
          </a:p>
          <a:p>
            <a:r>
              <a:rPr lang="en-US" dirty="0"/>
              <a:t>Patients often present to healthcare facilities without insurance or a means to pay for their treatment.  Part of the Bad Debt Reductions efforts are screening and assisting patients with options for covering their bills.  Some of those options include:</a:t>
            </a:r>
          </a:p>
          <a:p>
            <a:pPr lvl="1"/>
            <a:r>
              <a:rPr lang="en-US" dirty="0"/>
              <a:t>Screening for and securing Medicaid coverage for patients that quality:</a:t>
            </a:r>
          </a:p>
          <a:p>
            <a:pPr lvl="2"/>
            <a:r>
              <a:rPr lang="en-US" dirty="0"/>
              <a:t>MAF – Medicaid for Families and Children</a:t>
            </a:r>
          </a:p>
          <a:p>
            <a:pPr lvl="2"/>
            <a:r>
              <a:rPr lang="en-US" dirty="0"/>
              <a:t>MAD – Medicaid for the Aged or Disabled</a:t>
            </a:r>
          </a:p>
          <a:p>
            <a:pPr lvl="2"/>
            <a:r>
              <a:rPr lang="en-US" dirty="0"/>
              <a:t>Medicaid provides health care coverage for low-income individuals and families who can't afford health care costs. Medicaid serves low-income parents, children, seniors and people with disabilities. Medicaid is governed by both federal and state laws.</a:t>
            </a:r>
          </a:p>
          <a:p>
            <a:pPr lvl="1"/>
            <a:r>
              <a:rPr lang="en-US" dirty="0"/>
              <a:t>Reviewing and assisting with Health Insurance Marketplace coverage</a:t>
            </a:r>
          </a:p>
          <a:p>
            <a:pPr lvl="1"/>
            <a:r>
              <a:rPr lang="en-US" dirty="0"/>
              <a:t>Reviewing Financial Assistance and Charity Care guidelines to aid with patient debt and community benefit</a:t>
            </a:r>
          </a:p>
          <a:p>
            <a:pPr lvl="2"/>
            <a:r>
              <a:rPr lang="en-US" dirty="0"/>
              <a:t>Changes to the Financial Assistance programs for non-profit facilities were enacted with 501r in January 2016.</a:t>
            </a:r>
          </a:p>
        </p:txBody>
      </p:sp>
    </p:spTree>
    <p:extLst>
      <p:ext uri="{BB962C8B-B14F-4D97-AF65-F5344CB8AC3E}">
        <p14:creationId xmlns:p14="http://schemas.microsoft.com/office/powerpoint/2010/main" val="3277176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DD3F-63D6-43BD-B7BD-F3F39076EABB}"/>
              </a:ext>
            </a:extLst>
          </p:cNvPr>
          <p:cNvSpPr>
            <a:spLocks noGrp="1"/>
          </p:cNvSpPr>
          <p:nvPr>
            <p:ph type="title"/>
          </p:nvPr>
        </p:nvSpPr>
        <p:spPr>
          <a:xfrm>
            <a:off x="258234" y="704850"/>
            <a:ext cx="8596668" cy="1320800"/>
          </a:xfrm>
        </p:spPr>
        <p:txBody>
          <a:bodyPr/>
          <a:lstStyle/>
          <a:p>
            <a:r>
              <a:rPr lang="en-US" dirty="0"/>
              <a:t>ABN Notice</a:t>
            </a:r>
          </a:p>
        </p:txBody>
      </p:sp>
      <p:sp>
        <p:nvSpPr>
          <p:cNvPr id="3" name="Content Placeholder 2">
            <a:extLst>
              <a:ext uri="{FF2B5EF4-FFF2-40B4-BE49-F238E27FC236}">
                <a16:creationId xmlns:a16="http://schemas.microsoft.com/office/drawing/2014/main" id="{48AA66F4-9A7C-4197-B117-46BB2AC44CB5}"/>
              </a:ext>
            </a:extLst>
          </p:cNvPr>
          <p:cNvSpPr>
            <a:spLocks noGrp="1"/>
          </p:cNvSpPr>
          <p:nvPr>
            <p:ph idx="1"/>
          </p:nvPr>
        </p:nvSpPr>
        <p:spPr>
          <a:xfrm>
            <a:off x="258234" y="1644958"/>
            <a:ext cx="6025307" cy="4434504"/>
          </a:xfrm>
        </p:spPr>
        <p:txBody>
          <a:bodyPr>
            <a:normAutofit fontScale="92500" lnSpcReduction="10000"/>
          </a:bodyPr>
          <a:lstStyle/>
          <a:p>
            <a:r>
              <a:rPr lang="en-US" altLang="en-US" dirty="0">
                <a:solidFill>
                  <a:schemeClr val="tx1"/>
                </a:solidFill>
              </a:rPr>
              <a:t>Advance Beneficiary Notice – </a:t>
            </a:r>
            <a:r>
              <a:rPr lang="en-US" altLang="en-US" dirty="0"/>
              <a:t>used when a physician orders a procedure or services that Medicare may not cover based on medical necessity or frequency of the service.</a:t>
            </a:r>
          </a:p>
          <a:p>
            <a:r>
              <a:rPr lang="en-US" altLang="en-US" dirty="0"/>
              <a:t>Patient is informed in advance that the service is not likely to be covered by Medicare and that they will be responsible for payment.</a:t>
            </a:r>
          </a:p>
          <a:p>
            <a:r>
              <a:rPr lang="en-US" altLang="en-US" dirty="0"/>
              <a:t>The patient must select one of three options on the form.  </a:t>
            </a:r>
          </a:p>
          <a:p>
            <a:r>
              <a:rPr lang="en-US" altLang="en-US" dirty="0"/>
              <a:t>For the patient to be held liable for the non-covered charges, the option for them to accept the charges must be selected and the form must be signed and dated by the patient.</a:t>
            </a:r>
          </a:p>
          <a:p>
            <a:r>
              <a:rPr lang="en-US" altLang="en-US" dirty="0"/>
              <a:t>Blanket ABN forms are not allowed and must specifically outline the service and reason for possible non-coverage.</a:t>
            </a:r>
          </a:p>
          <a:p>
            <a:endParaRPr lang="en-US" dirty="0"/>
          </a:p>
        </p:txBody>
      </p:sp>
      <p:pic>
        <p:nvPicPr>
          <p:cNvPr id="4" name="Picture 3">
            <a:extLst>
              <a:ext uri="{FF2B5EF4-FFF2-40B4-BE49-F238E27FC236}">
                <a16:creationId xmlns:a16="http://schemas.microsoft.com/office/drawing/2014/main" id="{22C7BE08-BBBD-49B9-885C-A1630BE83296}"/>
              </a:ext>
            </a:extLst>
          </p:cNvPr>
          <p:cNvPicPr>
            <a:picLocks noChangeAspect="1"/>
          </p:cNvPicPr>
          <p:nvPr/>
        </p:nvPicPr>
        <p:blipFill>
          <a:blip r:embed="rId2"/>
          <a:stretch>
            <a:fillRect/>
          </a:stretch>
        </p:blipFill>
        <p:spPr>
          <a:xfrm>
            <a:off x="6238655" y="0"/>
            <a:ext cx="5422993" cy="6858000"/>
          </a:xfrm>
          <a:prstGeom prst="rect">
            <a:avLst/>
          </a:prstGeom>
        </p:spPr>
      </p:pic>
    </p:spTree>
    <p:extLst>
      <p:ext uri="{BB962C8B-B14F-4D97-AF65-F5344CB8AC3E}">
        <p14:creationId xmlns:p14="http://schemas.microsoft.com/office/powerpoint/2010/main" val="2634443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9BCD1-D7E5-498E-B3F8-37BF4AA6458A}"/>
              </a:ext>
            </a:extLst>
          </p:cNvPr>
          <p:cNvSpPr>
            <a:spLocks noGrp="1"/>
          </p:cNvSpPr>
          <p:nvPr>
            <p:ph type="title"/>
          </p:nvPr>
        </p:nvSpPr>
        <p:spPr/>
        <p:txBody>
          <a:bodyPr/>
          <a:lstStyle/>
          <a:p>
            <a:r>
              <a:rPr lang="en-US" dirty="0"/>
              <a:t>Insurance Carriers</a:t>
            </a:r>
          </a:p>
        </p:txBody>
      </p:sp>
      <p:sp>
        <p:nvSpPr>
          <p:cNvPr id="3" name="Content Placeholder 2">
            <a:extLst>
              <a:ext uri="{FF2B5EF4-FFF2-40B4-BE49-F238E27FC236}">
                <a16:creationId xmlns:a16="http://schemas.microsoft.com/office/drawing/2014/main" id="{A319C90E-BF91-4CAB-AB37-840FCFF34F53}"/>
              </a:ext>
            </a:extLst>
          </p:cNvPr>
          <p:cNvSpPr>
            <a:spLocks noGrp="1"/>
          </p:cNvSpPr>
          <p:nvPr>
            <p:ph idx="1"/>
          </p:nvPr>
        </p:nvSpPr>
        <p:spPr>
          <a:xfrm>
            <a:off x="677334" y="1340528"/>
            <a:ext cx="9008204" cy="5370989"/>
          </a:xfrm>
        </p:spPr>
        <p:txBody>
          <a:bodyPr>
            <a:normAutofit fontScale="85000" lnSpcReduction="20000"/>
          </a:bodyPr>
          <a:lstStyle/>
          <a:p>
            <a:r>
              <a:rPr lang="en-US" dirty="0"/>
              <a:t>CMS – Centers for Medicare and Medicaid Services</a:t>
            </a:r>
          </a:p>
          <a:p>
            <a:r>
              <a:rPr lang="en-US" dirty="0"/>
              <a:t>The Centers for Medicare &amp; Medicaid Services, CMS, is part of the Department of Health and Human Services (HHS). </a:t>
            </a:r>
          </a:p>
          <a:p>
            <a:r>
              <a:rPr lang="en-US" dirty="0"/>
              <a:t>On July 30, 1965, President Lyndon B. Johnson signed into law the bill that led to the Medicare and Medicaid. The original Medicare program included Part A (Hospital Insurance) and Part B (Medical Insurance). Today these 2 parts are called “Original Medicare.” Over the years, Congress has made changes to Medicare:</a:t>
            </a:r>
          </a:p>
          <a:p>
            <a:pPr lvl="1"/>
            <a:r>
              <a:rPr lang="en-US" dirty="0"/>
              <a:t>More people have become eligible.</a:t>
            </a:r>
          </a:p>
          <a:p>
            <a:r>
              <a:rPr lang="en-US" dirty="0"/>
              <a:t>For example, in 1972, Medicare was expanded to cover the disabled, people with end-stage renal disease (ESRD) requiring dialysis or kidney transplant, and people 65 or older that select Medicare coverage.</a:t>
            </a:r>
          </a:p>
          <a:p>
            <a:pPr lvl="1"/>
            <a:r>
              <a:rPr lang="en-US" dirty="0"/>
              <a:t>More benefits, like prescription drug coverage, have been offered.</a:t>
            </a:r>
          </a:p>
          <a:p>
            <a:r>
              <a:rPr lang="en-US" dirty="0"/>
              <a:t>At first, Medicaid gave medical insurance to people getting cash assistance. Today, a much larger group is covered:</a:t>
            </a:r>
          </a:p>
          <a:p>
            <a:pPr lvl="1"/>
            <a:r>
              <a:rPr lang="en-US" dirty="0"/>
              <a:t>Low-income families</a:t>
            </a:r>
          </a:p>
          <a:p>
            <a:pPr lvl="1"/>
            <a:r>
              <a:rPr lang="en-US" dirty="0"/>
              <a:t>Pregnant women</a:t>
            </a:r>
          </a:p>
          <a:p>
            <a:pPr lvl="1"/>
            <a:r>
              <a:rPr lang="en-US" dirty="0"/>
              <a:t>People of all ages with disabilities</a:t>
            </a:r>
          </a:p>
          <a:p>
            <a:pPr lvl="1"/>
            <a:r>
              <a:rPr lang="en-US" dirty="0"/>
              <a:t>People who need long-term care</a:t>
            </a:r>
          </a:p>
          <a:p>
            <a:r>
              <a:rPr lang="en-US" dirty="0"/>
              <a:t>States can tailor their Medicaid programs to best serve the people in their state, so there’s a wide variation in the services offered.  Medicaid is a joint venture of Federal and State funding and governance.</a:t>
            </a:r>
          </a:p>
          <a:p>
            <a:endParaRPr lang="en-US" dirty="0"/>
          </a:p>
        </p:txBody>
      </p:sp>
      <p:pic>
        <p:nvPicPr>
          <p:cNvPr id="4" name="Picture 7">
            <a:extLst>
              <a:ext uri="{FF2B5EF4-FFF2-40B4-BE49-F238E27FC236}">
                <a16:creationId xmlns:a16="http://schemas.microsoft.com/office/drawing/2014/main" id="{8F6B454F-D869-4AB0-BBC8-388020BE30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181436" y="609601"/>
            <a:ext cx="6532126" cy="603512"/>
          </a:xfrm>
          <a:prstGeom prst="rect">
            <a:avLst/>
          </a:prstGeom>
        </p:spPr>
      </p:pic>
    </p:spTree>
    <p:extLst>
      <p:ext uri="{BB962C8B-B14F-4D97-AF65-F5344CB8AC3E}">
        <p14:creationId xmlns:p14="http://schemas.microsoft.com/office/powerpoint/2010/main" val="429017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9B16-BB1A-4AE0-8DD5-B6CE9DC0CA4A}"/>
              </a:ext>
            </a:extLst>
          </p:cNvPr>
          <p:cNvSpPr>
            <a:spLocks noGrp="1"/>
          </p:cNvSpPr>
          <p:nvPr>
            <p:ph type="title"/>
          </p:nvPr>
        </p:nvSpPr>
        <p:spPr/>
        <p:txBody>
          <a:bodyPr/>
          <a:lstStyle/>
          <a:p>
            <a:r>
              <a:rPr lang="en-US" dirty="0"/>
              <a:t>Insurance Carriers</a:t>
            </a:r>
          </a:p>
        </p:txBody>
      </p:sp>
      <p:sp>
        <p:nvSpPr>
          <p:cNvPr id="3" name="Content Placeholder 2">
            <a:extLst>
              <a:ext uri="{FF2B5EF4-FFF2-40B4-BE49-F238E27FC236}">
                <a16:creationId xmlns:a16="http://schemas.microsoft.com/office/drawing/2014/main" id="{1499F58F-6F4D-41EA-B918-40E3134294BD}"/>
              </a:ext>
            </a:extLst>
          </p:cNvPr>
          <p:cNvSpPr>
            <a:spLocks noGrp="1"/>
          </p:cNvSpPr>
          <p:nvPr>
            <p:ph idx="1"/>
          </p:nvPr>
        </p:nvSpPr>
        <p:spPr>
          <a:xfrm>
            <a:off x="677334" y="1509205"/>
            <a:ext cx="8596668" cy="5131292"/>
          </a:xfrm>
        </p:spPr>
        <p:txBody>
          <a:bodyPr>
            <a:normAutofit fontScale="92500" lnSpcReduction="10000"/>
          </a:bodyPr>
          <a:lstStyle/>
          <a:p>
            <a:pPr fontAlgn="base"/>
            <a:r>
              <a:rPr lang="en-US" dirty="0"/>
              <a:t>MCOs – Managed Care Organizations - Carriers have contracts with health care providers and medical facilities to provide care for members at reduced costs. The carriers make up the plan's network and how much of your care the plan will pay for depends on the network's rules.</a:t>
            </a:r>
          </a:p>
          <a:p>
            <a:pPr fontAlgn="base"/>
            <a:r>
              <a:rPr lang="en-US" dirty="0"/>
              <a:t>Plans that restrict your choices usually cost you less. If you want a flexible plan, it will probably cost more. There are three types of managed care plans:</a:t>
            </a:r>
          </a:p>
          <a:p>
            <a:pPr lvl="1" fontAlgn="base"/>
            <a:r>
              <a:rPr lang="en-US" dirty="0"/>
              <a:t>Health Maintenance Organizations (HMO) usually only pay for care within the network. You choose a primary care doctor who coordinates most of your care.</a:t>
            </a:r>
          </a:p>
          <a:p>
            <a:pPr lvl="2" fontAlgn="base"/>
            <a:r>
              <a:rPr lang="en-US" dirty="0"/>
              <a:t>Members pay a fixed annual premium in return for health care access that is limited to the HMO’s network of physicians and hospitals.</a:t>
            </a:r>
          </a:p>
          <a:p>
            <a:pPr lvl="1" fontAlgn="base"/>
            <a:r>
              <a:rPr lang="en-US" dirty="0"/>
              <a:t>Preferred Provider Organizations (PPO) usually pay more if you get care within the network. They still pay part of the cost if you go outside the network, but the patient liability is higher.</a:t>
            </a:r>
          </a:p>
          <a:p>
            <a:pPr lvl="2" fontAlgn="base"/>
            <a:r>
              <a:rPr lang="en-US" dirty="0"/>
              <a:t>In a PPO, the managing entity is not always the insurer; it also may be an employer or a plan administrator. Discounted rates are negotiated with specific health care providers in return for increased patient volume. However, members may choose providers outside of the PPO network, but they will have to pay more to do so.</a:t>
            </a:r>
          </a:p>
          <a:p>
            <a:pPr lvl="1" fontAlgn="base"/>
            <a:r>
              <a:rPr lang="en-US" dirty="0"/>
              <a:t>Point of Service (POS) plans let you choose between an HMO or a PPO each time you need care.  POS plans typically cost more, as there is a higher level of flexibility in physician choice.</a:t>
            </a:r>
          </a:p>
          <a:p>
            <a:endParaRPr lang="en-US" dirty="0"/>
          </a:p>
        </p:txBody>
      </p:sp>
      <p:sp>
        <p:nvSpPr>
          <p:cNvPr id="6" name="AutoShape 6" descr="Image result for managed care organizations">
            <a:extLst>
              <a:ext uri="{FF2B5EF4-FFF2-40B4-BE49-F238E27FC236}">
                <a16:creationId xmlns:a16="http://schemas.microsoft.com/office/drawing/2014/main" id="{F07847CF-AB55-4DDF-A0A7-E5C2F9D5086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393B0361-C5DA-4AF1-946B-B8911B24B3C4}"/>
              </a:ext>
            </a:extLst>
          </p:cNvPr>
          <p:cNvPicPr>
            <a:picLocks noChangeAspect="1"/>
          </p:cNvPicPr>
          <p:nvPr/>
        </p:nvPicPr>
        <p:blipFill>
          <a:blip r:embed="rId2"/>
          <a:stretch>
            <a:fillRect/>
          </a:stretch>
        </p:blipFill>
        <p:spPr>
          <a:xfrm>
            <a:off x="9274002" y="2830005"/>
            <a:ext cx="2813223" cy="1872072"/>
          </a:xfrm>
          <a:prstGeom prst="rect">
            <a:avLst/>
          </a:prstGeom>
        </p:spPr>
      </p:pic>
    </p:spTree>
    <p:extLst>
      <p:ext uri="{BB962C8B-B14F-4D97-AF65-F5344CB8AC3E}">
        <p14:creationId xmlns:p14="http://schemas.microsoft.com/office/powerpoint/2010/main" val="152542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4F6FB-7E6B-4C7D-B5A0-4D42A1FCC0F6}"/>
              </a:ext>
            </a:extLst>
          </p:cNvPr>
          <p:cNvSpPr>
            <a:spLocks noGrp="1"/>
          </p:cNvSpPr>
          <p:nvPr>
            <p:ph type="title"/>
          </p:nvPr>
        </p:nvSpPr>
        <p:spPr/>
        <p:txBody>
          <a:bodyPr/>
          <a:lstStyle/>
          <a:p>
            <a:r>
              <a:rPr lang="en-US" dirty="0"/>
              <a:t>Medicare Programs</a:t>
            </a:r>
          </a:p>
        </p:txBody>
      </p:sp>
      <p:sp>
        <p:nvSpPr>
          <p:cNvPr id="3" name="Content Placeholder 2">
            <a:extLst>
              <a:ext uri="{FF2B5EF4-FFF2-40B4-BE49-F238E27FC236}">
                <a16:creationId xmlns:a16="http://schemas.microsoft.com/office/drawing/2014/main" id="{1420B15C-7C2B-4379-B9CE-0B3B93433DF2}"/>
              </a:ext>
            </a:extLst>
          </p:cNvPr>
          <p:cNvSpPr>
            <a:spLocks noGrp="1"/>
          </p:cNvSpPr>
          <p:nvPr>
            <p:ph idx="1"/>
          </p:nvPr>
        </p:nvSpPr>
        <p:spPr>
          <a:xfrm>
            <a:off x="677334" y="1251751"/>
            <a:ext cx="8596668" cy="5424257"/>
          </a:xfrm>
        </p:spPr>
        <p:txBody>
          <a:bodyPr>
            <a:normAutofit fontScale="92500" lnSpcReduction="10000"/>
          </a:bodyPr>
          <a:lstStyle/>
          <a:p>
            <a:r>
              <a:rPr lang="en-US" dirty="0"/>
              <a:t>Part A - </a:t>
            </a:r>
            <a:r>
              <a:rPr lang="en-US" dirty="0">
                <a:hlinkClick r:id="rId2"/>
              </a:rPr>
              <a:t>(Hospital Insurance)</a:t>
            </a:r>
            <a:r>
              <a:rPr lang="en-US" dirty="0"/>
              <a:t> covers most medically necessary hospital, skilled nursing facility, home health, and hospice care. It is free if you have worked and paid Social Security taxes for at least 40 calendar quarters (10 years); you will pay a monthly premium if you have worked and paid taxes for less time.</a:t>
            </a:r>
          </a:p>
          <a:p>
            <a:r>
              <a:rPr lang="en-US" dirty="0"/>
              <a:t>Part B - </a:t>
            </a:r>
            <a:r>
              <a:rPr lang="en-US" dirty="0">
                <a:hlinkClick r:id="rId3"/>
              </a:rPr>
              <a:t>(Medical Insurance)</a:t>
            </a:r>
            <a:r>
              <a:rPr lang="en-US" dirty="0"/>
              <a:t> covers most medically necessary doctors’ services, preventive care, durable medical equipment, hospital outpatient services, laboratory tests, x-rays, mental health care, and some home health and ambulance services. You pay a monthly premium for this coverage.</a:t>
            </a:r>
          </a:p>
          <a:p>
            <a:r>
              <a:rPr lang="en-US" dirty="0"/>
              <a:t>Part C - the part of Medicare policy that allows private health insurance companies to provide Medicare benefits. These Medicare private health plans, such as HMOs and PPOs, are known as </a:t>
            </a:r>
            <a:r>
              <a:rPr lang="en-US" dirty="0">
                <a:hlinkClick r:id="rId4"/>
              </a:rPr>
              <a:t>Medicare Advantage Plans</a:t>
            </a:r>
            <a:r>
              <a:rPr lang="en-US" dirty="0"/>
              <a:t>. If you want, you can choose to get your Medicare coverage through a Medicare Advantage Plan instead of through Original Medicare.</a:t>
            </a:r>
          </a:p>
          <a:p>
            <a:pPr lvl="1"/>
            <a:r>
              <a:rPr lang="en-US" dirty="0"/>
              <a:t>Medicare Advantage Plans must offer at least the same benefits as Original Medicare (those covered under Parts A and B) but can do so with different rules, costs, and coverage restrictions.</a:t>
            </a:r>
          </a:p>
          <a:p>
            <a:r>
              <a:rPr lang="en-US" dirty="0"/>
              <a:t>Part D - </a:t>
            </a:r>
            <a:r>
              <a:rPr lang="en-US" dirty="0">
                <a:hlinkClick r:id="rId5"/>
              </a:rPr>
              <a:t>(outpatient Prescription Drug Insurance) </a:t>
            </a:r>
            <a:r>
              <a:rPr lang="en-US" dirty="0"/>
              <a:t>is the part of Medicare that provides outpatient prescription drug coverage. Part D is provided only through private insurance companies that have contracts with the government—it is never provided directly by the government (original Medicare)</a:t>
            </a:r>
          </a:p>
          <a:p>
            <a:endParaRPr lang="en-US" dirty="0"/>
          </a:p>
        </p:txBody>
      </p:sp>
    </p:spTree>
    <p:extLst>
      <p:ext uri="{BB962C8B-B14F-4D97-AF65-F5344CB8AC3E}">
        <p14:creationId xmlns:p14="http://schemas.microsoft.com/office/powerpoint/2010/main" val="3508194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10C1-71C9-4EC0-9487-A609B51AF885}"/>
              </a:ext>
            </a:extLst>
          </p:cNvPr>
          <p:cNvSpPr>
            <a:spLocks noGrp="1"/>
          </p:cNvSpPr>
          <p:nvPr>
            <p:ph type="title"/>
          </p:nvPr>
        </p:nvSpPr>
        <p:spPr/>
        <p:txBody>
          <a:bodyPr/>
          <a:lstStyle/>
          <a:p>
            <a:r>
              <a:rPr lang="en-US" dirty="0"/>
              <a:t>Medicare Out of Pocket Costs</a:t>
            </a:r>
          </a:p>
        </p:txBody>
      </p:sp>
      <p:sp>
        <p:nvSpPr>
          <p:cNvPr id="3" name="Content Placeholder 2">
            <a:extLst>
              <a:ext uri="{FF2B5EF4-FFF2-40B4-BE49-F238E27FC236}">
                <a16:creationId xmlns:a16="http://schemas.microsoft.com/office/drawing/2014/main" id="{7DE9E525-E9D2-460D-9F69-1F6212F9B69C}"/>
              </a:ext>
            </a:extLst>
          </p:cNvPr>
          <p:cNvSpPr>
            <a:spLocks noGrp="1"/>
          </p:cNvSpPr>
          <p:nvPr>
            <p:ph idx="1"/>
          </p:nvPr>
        </p:nvSpPr>
        <p:spPr>
          <a:xfrm>
            <a:off x="677334" y="1358283"/>
            <a:ext cx="8596668" cy="4683079"/>
          </a:xfrm>
        </p:spPr>
        <p:txBody>
          <a:bodyPr>
            <a:normAutofit fontScale="85000" lnSpcReduction="20000"/>
          </a:bodyPr>
          <a:lstStyle/>
          <a:p>
            <a:r>
              <a:rPr lang="en-US" b="1" dirty="0"/>
              <a:t>Deductible and coinsurance</a:t>
            </a:r>
          </a:p>
          <a:p>
            <a:r>
              <a:rPr lang="en-US" b="1" dirty="0"/>
              <a:t>Part A</a:t>
            </a:r>
            <a:r>
              <a:rPr lang="en-US" dirty="0"/>
              <a:t> – For each </a:t>
            </a:r>
            <a:r>
              <a:rPr lang="en-US" dirty="0">
                <a:hlinkClick r:id="rId2" tooltip="Benefit period"/>
              </a:rPr>
              <a:t>benefit period</a:t>
            </a:r>
            <a:r>
              <a:rPr lang="en-US" dirty="0"/>
              <a:t>, a beneficiary pays an annually adjusted amount:</a:t>
            </a:r>
          </a:p>
          <a:p>
            <a:pPr lvl="1"/>
            <a:r>
              <a:rPr lang="en-US" dirty="0"/>
              <a:t>Part A deductible of </a:t>
            </a:r>
            <a:r>
              <a:rPr lang="en-US" b="1" dirty="0"/>
              <a:t>$1,316</a:t>
            </a:r>
            <a:r>
              <a:rPr lang="en-US" dirty="0"/>
              <a:t> in </a:t>
            </a:r>
            <a:r>
              <a:rPr lang="en-US" b="1" dirty="0"/>
              <a:t>2017</a:t>
            </a:r>
            <a:r>
              <a:rPr lang="en-US" dirty="0"/>
              <a:t> for a hospital stay of 1–60 days.</a:t>
            </a:r>
          </a:p>
          <a:p>
            <a:pPr lvl="1"/>
            <a:r>
              <a:rPr lang="en-US" dirty="0"/>
              <a:t>A </a:t>
            </a:r>
            <a:r>
              <a:rPr lang="en-US" b="1" dirty="0"/>
              <a:t>$329</a:t>
            </a:r>
            <a:r>
              <a:rPr lang="en-US" dirty="0"/>
              <a:t> co-pay in </a:t>
            </a:r>
            <a:r>
              <a:rPr lang="en-US" b="1" dirty="0"/>
              <a:t>2017</a:t>
            </a:r>
            <a:r>
              <a:rPr lang="en-US" dirty="0"/>
              <a:t> for days 61–90 of a hospital stay</a:t>
            </a:r>
          </a:p>
          <a:p>
            <a:pPr lvl="1"/>
            <a:r>
              <a:rPr lang="en-US" dirty="0"/>
              <a:t>A </a:t>
            </a:r>
            <a:r>
              <a:rPr lang="en-US" b="1" dirty="0"/>
              <a:t>$658</a:t>
            </a:r>
            <a:r>
              <a:rPr lang="en-US" dirty="0"/>
              <a:t> co-pay in </a:t>
            </a:r>
            <a:r>
              <a:rPr lang="en-US" b="1" dirty="0"/>
              <a:t>2017</a:t>
            </a:r>
            <a:r>
              <a:rPr lang="en-US" dirty="0"/>
              <a:t> for days 91–150 of a hospital stay.,</a:t>
            </a:r>
            <a:r>
              <a:rPr lang="en-US" baseline="30000" dirty="0"/>
              <a:t> </a:t>
            </a:r>
            <a:r>
              <a:rPr lang="en-US" dirty="0"/>
              <a:t>as part of their limited </a:t>
            </a:r>
            <a:r>
              <a:rPr lang="en-US" dirty="0">
                <a:hlinkClick r:id="rId3" tooltip="Lifetime Reserve Days"/>
              </a:rPr>
              <a:t>Lifetime Reserve Days</a:t>
            </a:r>
            <a:r>
              <a:rPr lang="en-US" dirty="0"/>
              <a:t>.</a:t>
            </a:r>
          </a:p>
          <a:p>
            <a:pPr lvl="1"/>
            <a:r>
              <a:rPr lang="en-US" dirty="0"/>
              <a:t>All costs for each day beyond 150 days</a:t>
            </a:r>
          </a:p>
          <a:p>
            <a:pPr lvl="1"/>
            <a:r>
              <a:rPr lang="en-US" dirty="0"/>
              <a:t>Coinsurance for a Skilled Nursing Facility is </a:t>
            </a:r>
            <a:r>
              <a:rPr lang="en-US" b="1" dirty="0"/>
              <a:t>$164.50</a:t>
            </a:r>
            <a:r>
              <a:rPr lang="en-US" dirty="0"/>
              <a:t> in 2017 for days 21 through 100 for each benefit period (no co-pay for the first 20 days).</a:t>
            </a:r>
          </a:p>
          <a:p>
            <a:r>
              <a:rPr lang="en-US" dirty="0"/>
              <a:t>A blood deductible of the first 3 pints of blood needed in a calendar year, unless replaced. There is a 3 pint blood deductible for both Part A and Part B, and these separate deductibles do not overlap.</a:t>
            </a:r>
          </a:p>
          <a:p>
            <a:r>
              <a:rPr lang="en-US" b="1" dirty="0"/>
              <a:t>Part B</a:t>
            </a:r>
            <a:r>
              <a:rPr lang="en-US" dirty="0"/>
              <a:t> – After beneficiaries meet the yearly deductible of </a:t>
            </a:r>
            <a:r>
              <a:rPr lang="en-US" b="1" dirty="0"/>
              <a:t>$183.00</a:t>
            </a:r>
            <a:r>
              <a:rPr lang="en-US" dirty="0"/>
              <a:t> for 2017, they will be required to pay a co-insurance of 20% of the Medicare-approved amount for all services covered by Part B with the exception of most lab services, which are covered at 100%. </a:t>
            </a:r>
          </a:p>
          <a:p>
            <a:r>
              <a:rPr lang="en-US" dirty="0"/>
              <a:t>The deductibles, co-pays, and coinsurance charges for Part C and D plans vary from plan to plan. All Part C plans include an annual out of pocket (OOP) upper spend limit. Original Medicare does not include an OOP limit.</a:t>
            </a:r>
          </a:p>
          <a:p>
            <a:endParaRPr lang="en-US" dirty="0"/>
          </a:p>
        </p:txBody>
      </p:sp>
    </p:spTree>
    <p:extLst>
      <p:ext uri="{BB962C8B-B14F-4D97-AF65-F5344CB8AC3E}">
        <p14:creationId xmlns:p14="http://schemas.microsoft.com/office/powerpoint/2010/main" val="3254831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7A44C-D63D-4CFC-8CE6-45A2C6F076AE}"/>
              </a:ext>
            </a:extLst>
          </p:cNvPr>
          <p:cNvSpPr>
            <a:spLocks noGrp="1"/>
          </p:cNvSpPr>
          <p:nvPr>
            <p:ph type="title"/>
          </p:nvPr>
        </p:nvSpPr>
        <p:spPr/>
        <p:txBody>
          <a:bodyPr/>
          <a:lstStyle/>
          <a:p>
            <a:r>
              <a:rPr lang="en-US" dirty="0"/>
              <a:t>Prospective Payment System (PPS)</a:t>
            </a:r>
          </a:p>
        </p:txBody>
      </p:sp>
      <p:sp>
        <p:nvSpPr>
          <p:cNvPr id="3" name="Content Placeholder 2">
            <a:extLst>
              <a:ext uri="{FF2B5EF4-FFF2-40B4-BE49-F238E27FC236}">
                <a16:creationId xmlns:a16="http://schemas.microsoft.com/office/drawing/2014/main" id="{0D17A84A-850B-4A4C-A649-1191E8A3C720}"/>
              </a:ext>
            </a:extLst>
          </p:cNvPr>
          <p:cNvSpPr>
            <a:spLocks noGrp="1"/>
          </p:cNvSpPr>
          <p:nvPr>
            <p:ph idx="1"/>
          </p:nvPr>
        </p:nvSpPr>
        <p:spPr/>
        <p:txBody>
          <a:bodyPr/>
          <a:lstStyle/>
          <a:p>
            <a:r>
              <a:rPr lang="en-US" dirty="0"/>
              <a:t>A Prospective Payment System (PPS) is a method of reimbursement in which payment is made based on a predetermined, fixed amount. The payment amount for a particular service is derived based on the classification system of that service (for example, diagnosis-related groups for inpatient hospital services).  </a:t>
            </a:r>
          </a:p>
          <a:p>
            <a:r>
              <a:rPr lang="en-US" dirty="0"/>
              <a:t>CMS uses separate PPSs for reimbursement to acute inpatient hospitals, home health agencies, hospice, hospital outpatient, inpatient psychiatric facilities, inpatient rehabilitation facilities, long-term care hospitals, and skilled nursing facilities.</a:t>
            </a:r>
          </a:p>
          <a:p>
            <a:r>
              <a:rPr lang="en-US" altLang="en-US" dirty="0"/>
              <a:t>Mandated by Congress in 1982 to help control costs.</a:t>
            </a:r>
            <a:endParaRPr lang="en-US" dirty="0"/>
          </a:p>
        </p:txBody>
      </p:sp>
      <p:pic>
        <p:nvPicPr>
          <p:cNvPr id="8" name="Picture 7">
            <a:extLst>
              <a:ext uri="{FF2B5EF4-FFF2-40B4-BE49-F238E27FC236}">
                <a16:creationId xmlns:a16="http://schemas.microsoft.com/office/drawing/2014/main" id="{77DE0D69-349B-4D4B-B98D-18B1D4C4F4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4002" y="3981450"/>
            <a:ext cx="2516900" cy="2709862"/>
          </a:xfrm>
          <a:prstGeom prst="rect">
            <a:avLst/>
          </a:prstGeom>
        </p:spPr>
      </p:pic>
    </p:spTree>
    <p:extLst>
      <p:ext uri="{BB962C8B-B14F-4D97-AF65-F5344CB8AC3E}">
        <p14:creationId xmlns:p14="http://schemas.microsoft.com/office/powerpoint/2010/main" val="3054122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6903B-819D-4ABA-A999-C019C742E336}"/>
              </a:ext>
            </a:extLst>
          </p:cNvPr>
          <p:cNvSpPr>
            <a:spLocks noGrp="1"/>
          </p:cNvSpPr>
          <p:nvPr>
            <p:ph type="title"/>
          </p:nvPr>
        </p:nvSpPr>
        <p:spPr/>
        <p:txBody>
          <a:bodyPr/>
          <a:lstStyle/>
          <a:p>
            <a:r>
              <a:rPr lang="en-US" dirty="0"/>
              <a:t>Diagnosis Related Groups (DRG)</a:t>
            </a:r>
          </a:p>
        </p:txBody>
      </p:sp>
      <p:sp>
        <p:nvSpPr>
          <p:cNvPr id="3" name="Content Placeholder 2">
            <a:extLst>
              <a:ext uri="{FF2B5EF4-FFF2-40B4-BE49-F238E27FC236}">
                <a16:creationId xmlns:a16="http://schemas.microsoft.com/office/drawing/2014/main" id="{D51C28AD-F687-48BD-A16B-9A7EE5700C4F}"/>
              </a:ext>
            </a:extLst>
          </p:cNvPr>
          <p:cNvSpPr>
            <a:spLocks noGrp="1"/>
          </p:cNvSpPr>
          <p:nvPr>
            <p:ph idx="1"/>
          </p:nvPr>
        </p:nvSpPr>
        <p:spPr>
          <a:xfrm>
            <a:off x="677334" y="1269507"/>
            <a:ext cx="8596668" cy="5237825"/>
          </a:xfrm>
        </p:spPr>
        <p:txBody>
          <a:bodyPr>
            <a:normAutofit fontScale="85000" lnSpcReduction="20000"/>
          </a:bodyPr>
          <a:lstStyle/>
          <a:p>
            <a:r>
              <a:rPr lang="en-US" dirty="0"/>
              <a:t>Section 1886(d) of the Social Security Act (the Act) sets forth a system of payment for the operating costs of acute care hospital inpatient stays under Medicare Part A based on prospectively set rates. This payment system is referred to as the inpatient prospective payment system (IPPS). Under the IPPS, each case is categorized into a diagnosis-related group (DRG). Each DRG has a payment weight assigned to it, based on the average resources used to treat Medicare patients in that DRG.</a:t>
            </a:r>
          </a:p>
          <a:p>
            <a:r>
              <a:rPr lang="en-US" dirty="0"/>
              <a:t>The base payment rate is divided into a labor-related and nonlabor share. The labor-related share is adjusted by the wage index applicable to the area where the hospital is located. This base payment rate is multiplied by the DRG relative weight.</a:t>
            </a:r>
          </a:p>
          <a:p>
            <a:r>
              <a:rPr lang="en-US" dirty="0"/>
              <a:t>If the hospital treats a high-percentage of low-income patients, it receives a percentage add-on payment applied to the DRG-adjusted base payment rate. This add-on, known as the disproportionate share hospital (DSH) adjustment, provides for a percentage increase in Medicare payment for hospitals that qualify under either of two statutory formulas designed to identify hospitals that serve a disproportionate share of low-income patients. For qualifying hospitals, the amount of this adjustment may vary based on the outcome of the calculation.</a:t>
            </a:r>
          </a:p>
          <a:p>
            <a:r>
              <a:rPr lang="en-US" dirty="0"/>
              <a:t>Also, if the hospital is an approved teaching hospital it receives a percentage add-on payment for each case paid through IPPS. This add-on known as the indirect medical education (IME) adjustment, varies depending on the ratio of residents-to-beds under the IPPS for operating costs, and according to the ratio of residents-to-average daily census under the IPPS for capital costs.</a:t>
            </a:r>
          </a:p>
          <a:p>
            <a:r>
              <a:rPr lang="en-US" dirty="0"/>
              <a:t>Finally, for particular cases that are unusually costly, known as outlier cases, the IPPS payment is increased. This additional payment is designed to protect the hospital from large financial losses due to unusually expensive cases. Any outlier payment due is added to the DRG-adjusted base payment rate, plus any DSH or IME adjustments.</a:t>
            </a:r>
          </a:p>
          <a:p>
            <a:endParaRPr lang="en-US" dirty="0"/>
          </a:p>
        </p:txBody>
      </p:sp>
      <p:pic>
        <p:nvPicPr>
          <p:cNvPr id="7" name="Picture 6">
            <a:extLst>
              <a:ext uri="{FF2B5EF4-FFF2-40B4-BE49-F238E27FC236}">
                <a16:creationId xmlns:a16="http://schemas.microsoft.com/office/drawing/2014/main" id="{15B615C4-4F05-4389-8D38-BC55F5DEB7F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756775" y="2480668"/>
            <a:ext cx="2120900" cy="2643781"/>
          </a:xfrm>
          <a:prstGeom prst="rect">
            <a:avLst/>
          </a:prstGeom>
        </p:spPr>
      </p:pic>
    </p:spTree>
    <p:extLst>
      <p:ext uri="{BB962C8B-B14F-4D97-AF65-F5344CB8AC3E}">
        <p14:creationId xmlns:p14="http://schemas.microsoft.com/office/powerpoint/2010/main" val="3303097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5EF0-AAA0-49BC-A761-BD0B65833CD0}"/>
              </a:ext>
            </a:extLst>
          </p:cNvPr>
          <p:cNvSpPr>
            <a:spLocks noGrp="1"/>
          </p:cNvSpPr>
          <p:nvPr>
            <p:ph type="title"/>
          </p:nvPr>
        </p:nvSpPr>
        <p:spPr/>
        <p:txBody>
          <a:bodyPr/>
          <a:lstStyle/>
          <a:p>
            <a:r>
              <a:rPr lang="en-US" dirty="0"/>
              <a:t>Ambulatory Payment Classifications (APC)</a:t>
            </a:r>
          </a:p>
        </p:txBody>
      </p:sp>
      <p:sp>
        <p:nvSpPr>
          <p:cNvPr id="3" name="Content Placeholder 2">
            <a:extLst>
              <a:ext uri="{FF2B5EF4-FFF2-40B4-BE49-F238E27FC236}">
                <a16:creationId xmlns:a16="http://schemas.microsoft.com/office/drawing/2014/main" id="{16FBF2B1-F70A-430D-AE4A-D3DD031E0D3A}"/>
              </a:ext>
            </a:extLst>
          </p:cNvPr>
          <p:cNvSpPr>
            <a:spLocks noGrp="1"/>
          </p:cNvSpPr>
          <p:nvPr>
            <p:ph idx="1"/>
          </p:nvPr>
        </p:nvSpPr>
        <p:spPr>
          <a:xfrm>
            <a:off x="677334" y="1930400"/>
            <a:ext cx="8596668" cy="4698999"/>
          </a:xfrm>
        </p:spPr>
        <p:txBody>
          <a:bodyPr>
            <a:normAutofit fontScale="92500"/>
          </a:bodyPr>
          <a:lstStyle/>
          <a:p>
            <a:r>
              <a:rPr lang="en-US" dirty="0"/>
              <a:t>On August 1, 2000, the Centers for Medicare &amp; Medicaid Services (CMS) began using the OPPS, which was authorized by Section 1833(t) of the Social Security Act (the Act) as amended by Section 4533 of the Balanced Budget Act of 1997. The OPPS was implemented in calendar year 2000 and pays for: </a:t>
            </a:r>
          </a:p>
          <a:p>
            <a:pPr lvl="1"/>
            <a:r>
              <a:rPr lang="en-US" dirty="0"/>
              <a:t>Designated hospital outpatient services;  </a:t>
            </a:r>
          </a:p>
          <a:p>
            <a:pPr lvl="1"/>
            <a:r>
              <a:rPr lang="en-US" dirty="0"/>
              <a:t>Certain Medicare Part B services furnished to hospital inpatients when Part A payment cannot be made.</a:t>
            </a:r>
          </a:p>
          <a:p>
            <a:r>
              <a:rPr lang="en-US" dirty="0"/>
              <a:t>In most cases, the unit of payment under the OPPS is the APC. CMS assigns individual services (Healthcare Common Procedure Coding System [HCPCS] codes) to APCs based on similar clinical characteristics and similar costs. The payment rate and copayment calculated for an APC apply to each service within the APC.</a:t>
            </a:r>
          </a:p>
          <a:p>
            <a:r>
              <a:rPr lang="en-US" dirty="0"/>
              <a:t>Within each APC, payment for dependent, ancillary, supportive, and adjunctive items and services is packaged into payment for the primary independent service. Separate payments are not made for packaged services, which are considered an integral part of another service that is paid under the OPPS.</a:t>
            </a:r>
          </a:p>
        </p:txBody>
      </p:sp>
    </p:spTree>
    <p:extLst>
      <p:ext uri="{BB962C8B-B14F-4D97-AF65-F5344CB8AC3E}">
        <p14:creationId xmlns:p14="http://schemas.microsoft.com/office/powerpoint/2010/main" val="1058588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82C4AD-2A1C-4BCC-9610-E902CE454134}"/>
              </a:ext>
            </a:extLst>
          </p:cNvPr>
          <p:cNvSpPr>
            <a:spLocks noGrp="1"/>
          </p:cNvSpPr>
          <p:nvPr>
            <p:ph type="title"/>
          </p:nvPr>
        </p:nvSpPr>
        <p:spPr/>
        <p:txBody>
          <a:bodyPr/>
          <a:lstStyle/>
          <a:p>
            <a:pPr algn="ctr"/>
            <a:r>
              <a:rPr lang="en-US" dirty="0"/>
              <a:t>Questions?</a:t>
            </a:r>
          </a:p>
        </p:txBody>
      </p:sp>
      <p:pic>
        <p:nvPicPr>
          <p:cNvPr id="7" name="Content Placeholder 6">
            <a:extLst>
              <a:ext uri="{FF2B5EF4-FFF2-40B4-BE49-F238E27FC236}">
                <a16:creationId xmlns:a16="http://schemas.microsoft.com/office/drawing/2014/main" id="{C6D72750-1DE3-4C16-8F81-9B8029D2965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53440" y="1450181"/>
            <a:ext cx="6444456" cy="4829046"/>
          </a:xfrm>
        </p:spPr>
      </p:pic>
    </p:spTree>
    <p:extLst>
      <p:ext uri="{BB962C8B-B14F-4D97-AF65-F5344CB8AC3E}">
        <p14:creationId xmlns:p14="http://schemas.microsoft.com/office/powerpoint/2010/main" val="3144013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1845A-6D7E-4F9D-9F5A-2DF2415EA4C0}"/>
              </a:ext>
            </a:extLst>
          </p:cNvPr>
          <p:cNvSpPr>
            <a:spLocks noGrp="1"/>
          </p:cNvSpPr>
          <p:nvPr>
            <p:ph type="title"/>
          </p:nvPr>
        </p:nvSpPr>
        <p:spPr>
          <a:xfrm>
            <a:off x="677334" y="609599"/>
            <a:ext cx="2018241" cy="2222378"/>
          </a:xfrm>
        </p:spPr>
        <p:txBody>
          <a:bodyPr>
            <a:normAutofit/>
          </a:bodyPr>
          <a:lstStyle/>
          <a:p>
            <a:pPr algn="ctr"/>
            <a:r>
              <a:rPr lang="en-US" dirty="0"/>
              <a:t>Revenue </a:t>
            </a:r>
            <a:br>
              <a:rPr lang="en-US" dirty="0"/>
            </a:br>
            <a:r>
              <a:rPr lang="en-US" dirty="0"/>
              <a:t>Cycle </a:t>
            </a:r>
            <a:br>
              <a:rPr lang="en-US" dirty="0"/>
            </a:br>
            <a:r>
              <a:rPr lang="en-US" dirty="0"/>
              <a:t>Flow</a:t>
            </a:r>
          </a:p>
        </p:txBody>
      </p:sp>
      <p:graphicFrame>
        <p:nvGraphicFramePr>
          <p:cNvPr id="4" name="Content Placeholder 3">
            <a:extLst>
              <a:ext uri="{FF2B5EF4-FFF2-40B4-BE49-F238E27FC236}">
                <a16:creationId xmlns:a16="http://schemas.microsoft.com/office/drawing/2014/main" id="{F6601125-762B-4F93-8151-A13143985D9E}"/>
              </a:ext>
            </a:extLst>
          </p:cNvPr>
          <p:cNvGraphicFramePr>
            <a:graphicFrameLocks noGrp="1"/>
          </p:cNvGraphicFramePr>
          <p:nvPr>
            <p:ph idx="1"/>
            <p:extLst>
              <p:ext uri="{D42A27DB-BD31-4B8C-83A1-F6EECF244321}">
                <p14:modId xmlns:p14="http://schemas.microsoft.com/office/powerpoint/2010/main" val="1384321930"/>
              </p:ext>
            </p:extLst>
          </p:nvPr>
        </p:nvGraphicFramePr>
        <p:xfrm>
          <a:off x="677862" y="1"/>
          <a:ext cx="11324747"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8960D357-6842-4750-B53D-FEC85CBA87A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726095" y="1362213"/>
            <a:ext cx="1266332" cy="1262703"/>
          </a:xfrm>
          <a:prstGeom prst="rect">
            <a:avLst/>
          </a:prstGeom>
        </p:spPr>
      </p:pic>
      <p:pic>
        <p:nvPicPr>
          <p:cNvPr id="12" name="Picture 11">
            <a:extLst>
              <a:ext uri="{FF2B5EF4-FFF2-40B4-BE49-F238E27FC236}">
                <a16:creationId xmlns:a16="http://schemas.microsoft.com/office/drawing/2014/main" id="{206DC63E-AC7C-4108-BFD4-51752F0C92C7}"/>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5992427" y="3904568"/>
            <a:ext cx="2308525" cy="1534207"/>
          </a:xfrm>
          <a:prstGeom prst="rect">
            <a:avLst/>
          </a:prstGeom>
        </p:spPr>
      </p:pic>
      <p:cxnSp>
        <p:nvCxnSpPr>
          <p:cNvPr id="16" name="Connector: Curved 15">
            <a:extLst>
              <a:ext uri="{FF2B5EF4-FFF2-40B4-BE49-F238E27FC236}">
                <a16:creationId xmlns:a16="http://schemas.microsoft.com/office/drawing/2014/main" id="{EDA59740-6C7B-486D-BAA4-A297895CA714}"/>
              </a:ext>
            </a:extLst>
          </p:cNvPr>
          <p:cNvCxnSpPr>
            <a:cxnSpLocks/>
            <a:endCxn id="12" idx="0"/>
          </p:cNvCxnSpPr>
          <p:nvPr/>
        </p:nvCxnSpPr>
        <p:spPr>
          <a:xfrm>
            <a:off x="5415031" y="2624916"/>
            <a:ext cx="1731659" cy="1279652"/>
          </a:xfrm>
          <a:prstGeom prst="curvedConnector2">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680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4C45F-53A7-454F-9625-638DF8A005F5}"/>
              </a:ext>
            </a:extLst>
          </p:cNvPr>
          <p:cNvSpPr>
            <a:spLocks noGrp="1"/>
          </p:cNvSpPr>
          <p:nvPr>
            <p:ph type="title"/>
          </p:nvPr>
        </p:nvSpPr>
        <p:spPr/>
        <p:txBody>
          <a:bodyPr/>
          <a:lstStyle/>
          <a:p>
            <a:r>
              <a:rPr lang="en-US" dirty="0"/>
              <a:t>Claims Forms</a:t>
            </a:r>
          </a:p>
        </p:txBody>
      </p:sp>
      <p:sp>
        <p:nvSpPr>
          <p:cNvPr id="3" name="Content Placeholder 2">
            <a:extLst>
              <a:ext uri="{FF2B5EF4-FFF2-40B4-BE49-F238E27FC236}">
                <a16:creationId xmlns:a16="http://schemas.microsoft.com/office/drawing/2014/main" id="{CE700285-51F4-4666-9C2C-8137FB937283}"/>
              </a:ext>
            </a:extLst>
          </p:cNvPr>
          <p:cNvSpPr>
            <a:spLocks noGrp="1"/>
          </p:cNvSpPr>
          <p:nvPr>
            <p:ph idx="1"/>
          </p:nvPr>
        </p:nvSpPr>
        <p:spPr>
          <a:xfrm>
            <a:off x="677334" y="1349407"/>
            <a:ext cx="8596668" cy="5131292"/>
          </a:xfrm>
        </p:spPr>
        <p:txBody>
          <a:bodyPr>
            <a:normAutofit/>
          </a:bodyPr>
          <a:lstStyle/>
          <a:p>
            <a:r>
              <a:rPr lang="en-US" dirty="0"/>
              <a:t>UB-04 – implemented for institutional billing on March 1, 2007 and mandated by CMS as of May 23, 2007. Used for facilities such as hospitals, skilled nursing facilities, hospices, home care, and others in an institutional setting.</a:t>
            </a:r>
          </a:p>
          <a:p>
            <a:r>
              <a:rPr lang="en-US" dirty="0"/>
              <a:t>Updated form met regulations for HIPAA (Health Insurance Portability and Accountability Act).  </a:t>
            </a:r>
          </a:p>
          <a:p>
            <a:r>
              <a:rPr lang="en-US" dirty="0"/>
              <a:t>Governed by the National Uniform Billing Committee (NUBC) that was formed in 1975 by the American Hospital Association.</a:t>
            </a:r>
          </a:p>
          <a:p>
            <a:r>
              <a:rPr lang="en-US" dirty="0"/>
              <a:t>The National Uniform Billing Committee (NUBC) is responsible for the design and printing of the UB-04 form. The NUBC is a voluntary, multidisciplinary committee that develops data elements for claims and claim-related transactions, and is composed of all major national provider and payer organizations (including Medicare). </a:t>
            </a:r>
          </a:p>
          <a:p>
            <a:r>
              <a:rPr lang="en-US" dirty="0"/>
              <a:t>The 837 Institutional electronic claim format is the electronic version of the form and is in use by providers who submit claims electronically.</a:t>
            </a:r>
          </a:p>
        </p:txBody>
      </p:sp>
    </p:spTree>
    <p:extLst>
      <p:ext uri="{BB962C8B-B14F-4D97-AF65-F5344CB8AC3E}">
        <p14:creationId xmlns:p14="http://schemas.microsoft.com/office/powerpoint/2010/main" val="282835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40DD-0E6C-4809-BAF8-2018345DFB8A}"/>
              </a:ext>
            </a:extLst>
          </p:cNvPr>
          <p:cNvSpPr>
            <a:spLocks noGrp="1"/>
          </p:cNvSpPr>
          <p:nvPr>
            <p:ph type="title"/>
          </p:nvPr>
        </p:nvSpPr>
        <p:spPr/>
        <p:txBody>
          <a:bodyPr/>
          <a:lstStyle/>
          <a:p>
            <a:r>
              <a:rPr lang="en-US" dirty="0"/>
              <a:t>Claims Forms (cont.)</a:t>
            </a:r>
          </a:p>
        </p:txBody>
      </p:sp>
      <p:pic>
        <p:nvPicPr>
          <p:cNvPr id="1028" name="Picture 4" descr="Image result for history of ub-04 claim form">
            <a:extLst>
              <a:ext uri="{FF2B5EF4-FFF2-40B4-BE49-F238E27FC236}">
                <a16:creationId xmlns:a16="http://schemas.microsoft.com/office/drawing/2014/main" id="{549674DE-1A7E-42C7-B5DD-4E7FFDFAB52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5300210" y="-10319"/>
            <a:ext cx="5299727" cy="685847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27381B1B-3D71-4A62-B388-11CFB672FA4F}"/>
              </a:ext>
            </a:extLst>
          </p:cNvPr>
          <p:cNvSpPr>
            <a:spLocks noGrp="1"/>
          </p:cNvSpPr>
          <p:nvPr>
            <p:ph sz="half" idx="2"/>
          </p:nvPr>
        </p:nvSpPr>
        <p:spPr>
          <a:xfrm>
            <a:off x="677334" y="2062934"/>
            <a:ext cx="4184034" cy="3880773"/>
          </a:xfrm>
        </p:spPr>
        <p:txBody>
          <a:bodyPr/>
          <a:lstStyle/>
          <a:p>
            <a:r>
              <a:rPr lang="en-US" dirty="0"/>
              <a:t>Sample of Current UB-04</a:t>
            </a:r>
          </a:p>
        </p:txBody>
      </p:sp>
    </p:spTree>
    <p:extLst>
      <p:ext uri="{BB962C8B-B14F-4D97-AF65-F5344CB8AC3E}">
        <p14:creationId xmlns:p14="http://schemas.microsoft.com/office/powerpoint/2010/main" val="2330795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D0AEC-C323-4480-8DBE-1EB09EE3B062}"/>
              </a:ext>
            </a:extLst>
          </p:cNvPr>
          <p:cNvSpPr>
            <a:spLocks noGrp="1"/>
          </p:cNvSpPr>
          <p:nvPr>
            <p:ph type="title"/>
          </p:nvPr>
        </p:nvSpPr>
        <p:spPr/>
        <p:txBody>
          <a:bodyPr/>
          <a:lstStyle/>
          <a:p>
            <a:r>
              <a:rPr lang="en-US" dirty="0"/>
              <a:t>Claims Forms (cont.)</a:t>
            </a:r>
          </a:p>
        </p:txBody>
      </p:sp>
      <p:sp>
        <p:nvSpPr>
          <p:cNvPr id="5" name="Content Placeholder 4">
            <a:extLst>
              <a:ext uri="{FF2B5EF4-FFF2-40B4-BE49-F238E27FC236}">
                <a16:creationId xmlns:a16="http://schemas.microsoft.com/office/drawing/2014/main" id="{04D1AC84-7654-4236-92BB-8B5977547560}"/>
              </a:ext>
            </a:extLst>
          </p:cNvPr>
          <p:cNvSpPr>
            <a:spLocks noGrp="1"/>
          </p:cNvSpPr>
          <p:nvPr>
            <p:ph idx="1"/>
          </p:nvPr>
        </p:nvSpPr>
        <p:spPr>
          <a:xfrm>
            <a:off x="677333" y="2160589"/>
            <a:ext cx="9034837" cy="4284599"/>
          </a:xfrm>
        </p:spPr>
        <p:txBody>
          <a:bodyPr/>
          <a:lstStyle/>
          <a:p>
            <a:r>
              <a:rPr lang="en-US" dirty="0"/>
              <a:t>CMS 1500 - Formerly known as HCFA 1500</a:t>
            </a:r>
          </a:p>
          <a:p>
            <a:r>
              <a:rPr lang="en-US" dirty="0"/>
              <a:t>CMS-1500 Form was modified to include split provider identifier fields to accommodate National Provider Identifier (NPI)</a:t>
            </a:r>
          </a:p>
          <a:p>
            <a:r>
              <a:rPr lang="en-US" dirty="0"/>
              <a:t>Implemented January 1, 2007 – New Form revision number 02/12</a:t>
            </a:r>
          </a:p>
          <a:p>
            <a:r>
              <a:rPr lang="en-US" dirty="0"/>
              <a:t>Effective April 1, 2014, any paper claim, including resubmissions or corrections, must be submitted on the 02/12 version of the CMS-1500</a:t>
            </a:r>
          </a:p>
          <a:p>
            <a:r>
              <a:rPr lang="en-US" dirty="0"/>
              <a:t>Used to bill professional caregiver charges for payment</a:t>
            </a:r>
          </a:p>
        </p:txBody>
      </p:sp>
    </p:spTree>
    <p:extLst>
      <p:ext uri="{BB962C8B-B14F-4D97-AF65-F5344CB8AC3E}">
        <p14:creationId xmlns:p14="http://schemas.microsoft.com/office/powerpoint/2010/main" val="454684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EAD69-482E-4568-B303-E818B13961E6}"/>
              </a:ext>
            </a:extLst>
          </p:cNvPr>
          <p:cNvSpPr>
            <a:spLocks noGrp="1"/>
          </p:cNvSpPr>
          <p:nvPr>
            <p:ph type="title"/>
          </p:nvPr>
        </p:nvSpPr>
        <p:spPr/>
        <p:txBody>
          <a:bodyPr/>
          <a:lstStyle/>
          <a:p>
            <a:r>
              <a:rPr lang="en-US" dirty="0"/>
              <a:t>Claims Forms (cont.)</a:t>
            </a:r>
          </a:p>
        </p:txBody>
      </p:sp>
      <p:sp>
        <p:nvSpPr>
          <p:cNvPr id="6" name="Content Placeholder 5">
            <a:extLst>
              <a:ext uri="{FF2B5EF4-FFF2-40B4-BE49-F238E27FC236}">
                <a16:creationId xmlns:a16="http://schemas.microsoft.com/office/drawing/2014/main" id="{FA140B6A-B769-4990-995E-DF9ECD52BE2C}"/>
              </a:ext>
            </a:extLst>
          </p:cNvPr>
          <p:cNvSpPr>
            <a:spLocks noGrp="1"/>
          </p:cNvSpPr>
          <p:nvPr>
            <p:ph sz="half" idx="2"/>
          </p:nvPr>
        </p:nvSpPr>
        <p:spPr>
          <a:xfrm>
            <a:off x="675745" y="2028825"/>
            <a:ext cx="4185623" cy="4012537"/>
          </a:xfrm>
        </p:spPr>
        <p:txBody>
          <a:bodyPr/>
          <a:lstStyle/>
          <a:p>
            <a:r>
              <a:rPr lang="en-US" dirty="0"/>
              <a:t>CMS 1500 form sample</a:t>
            </a:r>
          </a:p>
        </p:txBody>
      </p:sp>
      <p:pic>
        <p:nvPicPr>
          <p:cNvPr id="9" name="Content Placeholder 8" descr="Screen Clipping">
            <a:extLst>
              <a:ext uri="{FF2B5EF4-FFF2-40B4-BE49-F238E27FC236}">
                <a16:creationId xmlns:a16="http://schemas.microsoft.com/office/drawing/2014/main" id="{42FB18AF-3BC0-46D9-B955-B640C90811B9}"/>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057775" y="0"/>
            <a:ext cx="5513971" cy="6831109"/>
          </a:xfrm>
          <a:prstGeom prst="rect">
            <a:avLst/>
          </a:prstGeom>
        </p:spPr>
      </p:pic>
    </p:spTree>
    <p:extLst>
      <p:ext uri="{BB962C8B-B14F-4D97-AF65-F5344CB8AC3E}">
        <p14:creationId xmlns:p14="http://schemas.microsoft.com/office/powerpoint/2010/main" val="1304354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C14CB35-3F96-4004-94D2-C6E8FB1C6209}"/>
              </a:ext>
            </a:extLst>
          </p:cNvPr>
          <p:cNvSpPr>
            <a:spLocks noGrp="1"/>
          </p:cNvSpPr>
          <p:nvPr>
            <p:ph type="title"/>
          </p:nvPr>
        </p:nvSpPr>
        <p:spPr/>
        <p:txBody>
          <a:bodyPr/>
          <a:lstStyle/>
          <a:p>
            <a:r>
              <a:rPr lang="en-US" dirty="0"/>
              <a:t>Common Denials</a:t>
            </a:r>
          </a:p>
        </p:txBody>
      </p:sp>
      <p:sp>
        <p:nvSpPr>
          <p:cNvPr id="8" name="Content Placeholder 7">
            <a:extLst>
              <a:ext uri="{FF2B5EF4-FFF2-40B4-BE49-F238E27FC236}">
                <a16:creationId xmlns:a16="http://schemas.microsoft.com/office/drawing/2014/main" id="{EAF85E50-1D8D-4EC1-87C0-C97915E87334}"/>
              </a:ext>
            </a:extLst>
          </p:cNvPr>
          <p:cNvSpPr>
            <a:spLocks noGrp="1"/>
          </p:cNvSpPr>
          <p:nvPr>
            <p:ph idx="1"/>
          </p:nvPr>
        </p:nvSpPr>
        <p:spPr>
          <a:xfrm>
            <a:off x="677334" y="1638300"/>
            <a:ext cx="8596668" cy="4819649"/>
          </a:xfrm>
        </p:spPr>
        <p:txBody>
          <a:bodyPr/>
          <a:lstStyle/>
          <a:p>
            <a:r>
              <a:rPr lang="en-US" sz="2000" dirty="0"/>
              <a:t>A few of the common institutional claims denial reasons are outlined below:</a:t>
            </a:r>
          </a:p>
          <a:p>
            <a:pPr lvl="1"/>
            <a:r>
              <a:rPr lang="en-US" sz="1800" dirty="0"/>
              <a:t>Insurance Eligibility – soft denial that in many cases can be corrected and reimbursement rendered</a:t>
            </a:r>
          </a:p>
          <a:p>
            <a:pPr lvl="1"/>
            <a:r>
              <a:rPr lang="en-US" sz="1800" dirty="0"/>
              <a:t>Authorization not Obtained – mainly stands as a hard denial if steps are not taken prior to the date of services rendered to obtain approval by the insurance carrier to render ordered services.  Can be appealed and may be overturned in some situations</a:t>
            </a:r>
          </a:p>
          <a:p>
            <a:pPr lvl="1"/>
            <a:r>
              <a:rPr lang="en-US" sz="1800" dirty="0"/>
              <a:t>Medical Necessity – soft denial that is appealable as long as there is sufficient documentation to support the necessity for the services rendered.  This also extends to appropriate level of care denials based on medical necessity and the clinical documentation to support the level billed</a:t>
            </a:r>
          </a:p>
          <a:p>
            <a:pPr lvl="2"/>
            <a:r>
              <a:rPr lang="en-US" sz="1600" dirty="0"/>
              <a:t>ABN forms (Advanced Beneficiary Notice) may be a deciding factor on provider or patient responsibility with certain medical necessity denials</a:t>
            </a:r>
          </a:p>
          <a:p>
            <a:pPr lvl="1"/>
            <a:endParaRPr lang="en-US" dirty="0"/>
          </a:p>
        </p:txBody>
      </p:sp>
      <p:pic>
        <p:nvPicPr>
          <p:cNvPr id="10" name="Picture 9">
            <a:extLst>
              <a:ext uri="{FF2B5EF4-FFF2-40B4-BE49-F238E27FC236}">
                <a16:creationId xmlns:a16="http://schemas.microsoft.com/office/drawing/2014/main" id="{E9228A15-6EE1-4167-B564-DD2D75F7750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172575" y="711995"/>
            <a:ext cx="2667000" cy="2667000"/>
          </a:xfrm>
          <a:prstGeom prst="rect">
            <a:avLst/>
          </a:prstGeom>
        </p:spPr>
      </p:pic>
    </p:spTree>
    <p:extLst>
      <p:ext uri="{BB962C8B-B14F-4D97-AF65-F5344CB8AC3E}">
        <p14:creationId xmlns:p14="http://schemas.microsoft.com/office/powerpoint/2010/main" val="1854514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99CE3-E192-415E-A2E0-53C9A76DBDAD}"/>
              </a:ext>
            </a:extLst>
          </p:cNvPr>
          <p:cNvSpPr>
            <a:spLocks noGrp="1"/>
          </p:cNvSpPr>
          <p:nvPr>
            <p:ph type="title"/>
          </p:nvPr>
        </p:nvSpPr>
        <p:spPr/>
        <p:txBody>
          <a:bodyPr/>
          <a:lstStyle/>
          <a:p>
            <a:r>
              <a:rPr lang="en-US" dirty="0"/>
              <a:t>Importance of Revenue Cycle</a:t>
            </a:r>
          </a:p>
        </p:txBody>
      </p:sp>
      <p:sp>
        <p:nvSpPr>
          <p:cNvPr id="3" name="Content Placeholder 2">
            <a:extLst>
              <a:ext uri="{FF2B5EF4-FFF2-40B4-BE49-F238E27FC236}">
                <a16:creationId xmlns:a16="http://schemas.microsoft.com/office/drawing/2014/main" id="{AFB9C48B-9DB3-4AD8-9AE2-9E29C4C9D606}"/>
              </a:ext>
            </a:extLst>
          </p:cNvPr>
          <p:cNvSpPr>
            <a:spLocks noGrp="1"/>
          </p:cNvSpPr>
          <p:nvPr>
            <p:ph idx="1"/>
          </p:nvPr>
        </p:nvSpPr>
        <p:spPr>
          <a:xfrm>
            <a:off x="677334" y="1695635"/>
            <a:ext cx="8596668" cy="4829452"/>
          </a:xfrm>
        </p:spPr>
        <p:txBody>
          <a:bodyPr/>
          <a:lstStyle/>
          <a:p>
            <a:r>
              <a:rPr lang="en-US" dirty="0"/>
              <a:t>All areas of the Revenue Cycle are needed to support payment of medical claims.  This payment ensures the overall financial viability of the healthcare organization.  </a:t>
            </a:r>
          </a:p>
          <a:p>
            <a:pPr>
              <a:buNone/>
            </a:pPr>
            <a:endParaRPr lang="en-US" altLang="en-US" dirty="0"/>
          </a:p>
          <a:p>
            <a:pPr>
              <a:buNone/>
            </a:pPr>
            <a:r>
              <a:rPr lang="en-US" altLang="en-US" dirty="0"/>
              <a:t>Objectives of the Revenue Cycle: </a:t>
            </a:r>
          </a:p>
          <a:p>
            <a:r>
              <a:rPr lang="en-US" altLang="en-US" dirty="0"/>
              <a:t>Reduce Outstanding Accounts Receivable Days </a:t>
            </a:r>
          </a:p>
          <a:p>
            <a:r>
              <a:rPr lang="en-US" altLang="en-US" dirty="0"/>
              <a:t>Reduce Bad Debt Write Offs</a:t>
            </a:r>
          </a:p>
          <a:p>
            <a:r>
              <a:rPr lang="en-US" altLang="en-US" dirty="0"/>
              <a:t>Reduce Denials</a:t>
            </a:r>
          </a:p>
          <a:p>
            <a:r>
              <a:rPr lang="en-US" altLang="en-US" dirty="0"/>
              <a:t>Improve Cash Flow</a:t>
            </a:r>
          </a:p>
          <a:p>
            <a:r>
              <a:rPr lang="en-US" altLang="en-US" dirty="0"/>
              <a:t>Increase Revenue</a:t>
            </a:r>
          </a:p>
          <a:p>
            <a:r>
              <a:rPr lang="en-US" altLang="en-US" dirty="0"/>
              <a:t>Maintain Patient Satisfaction</a:t>
            </a:r>
          </a:p>
          <a:p>
            <a:endParaRPr lang="en-US" dirty="0"/>
          </a:p>
        </p:txBody>
      </p:sp>
      <p:pic>
        <p:nvPicPr>
          <p:cNvPr id="5" name="Picture 4">
            <a:extLst>
              <a:ext uri="{FF2B5EF4-FFF2-40B4-BE49-F238E27FC236}">
                <a16:creationId xmlns:a16="http://schemas.microsoft.com/office/drawing/2014/main" id="{824FBCBB-14B5-4C8F-8FA5-8978EBC5CF1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02274" y="2867787"/>
            <a:ext cx="3564900" cy="2913888"/>
          </a:xfrm>
          <a:prstGeom prst="rect">
            <a:avLst/>
          </a:prstGeom>
        </p:spPr>
      </p:pic>
    </p:spTree>
    <p:extLst>
      <p:ext uri="{BB962C8B-B14F-4D97-AF65-F5344CB8AC3E}">
        <p14:creationId xmlns:p14="http://schemas.microsoft.com/office/powerpoint/2010/main" val="3048079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5442C-EC3A-4A7F-90D6-571DC5BBCDD0}"/>
              </a:ext>
            </a:extLst>
          </p:cNvPr>
          <p:cNvSpPr>
            <a:spLocks noGrp="1"/>
          </p:cNvSpPr>
          <p:nvPr>
            <p:ph type="title"/>
          </p:nvPr>
        </p:nvSpPr>
        <p:spPr/>
        <p:txBody>
          <a:bodyPr/>
          <a:lstStyle/>
          <a:p>
            <a:r>
              <a:rPr lang="en-US" dirty="0"/>
              <a:t>Breakdowns</a:t>
            </a:r>
          </a:p>
        </p:txBody>
      </p:sp>
      <p:sp>
        <p:nvSpPr>
          <p:cNvPr id="3" name="Content Placeholder 2">
            <a:extLst>
              <a:ext uri="{FF2B5EF4-FFF2-40B4-BE49-F238E27FC236}">
                <a16:creationId xmlns:a16="http://schemas.microsoft.com/office/drawing/2014/main" id="{C1AA0CCF-E412-423F-9906-26A4F0F71192}"/>
              </a:ext>
            </a:extLst>
          </p:cNvPr>
          <p:cNvSpPr>
            <a:spLocks noGrp="1"/>
          </p:cNvSpPr>
          <p:nvPr>
            <p:ph idx="1"/>
          </p:nvPr>
        </p:nvSpPr>
        <p:spPr>
          <a:xfrm>
            <a:off x="677334" y="1597981"/>
            <a:ext cx="8596668" cy="5051394"/>
          </a:xfrm>
        </p:spPr>
        <p:txBody>
          <a:bodyPr/>
          <a:lstStyle/>
          <a:p>
            <a:r>
              <a:rPr lang="en-US" dirty="0"/>
              <a:t>Accounts Receivable Days – Gross days in total receivables outstanding based on average daily revenue.  </a:t>
            </a:r>
          </a:p>
          <a:p>
            <a:pPr lvl="1"/>
            <a:r>
              <a:rPr lang="en-US" dirty="0"/>
              <a:t>Example: total AR outstanding $300,000 divided by average daily revenue of $25,000 – AR Days = 12 days in total AR outstanding</a:t>
            </a:r>
          </a:p>
          <a:p>
            <a:pPr lvl="1"/>
            <a:r>
              <a:rPr lang="en-US" dirty="0"/>
              <a:t>Gives you a picture of the average number of days that it takes for a receivable to be collected on.</a:t>
            </a:r>
          </a:p>
          <a:p>
            <a:r>
              <a:rPr lang="en-US" dirty="0"/>
              <a:t>Bad Debt Expense – amount of total charges that are being adjusted off as uncollectible.  </a:t>
            </a:r>
          </a:p>
          <a:p>
            <a:r>
              <a:rPr lang="en-US" dirty="0"/>
              <a:t>Contractual Allowance (or Adjustment) – the agreed upon discounted contractual amount that is not collectible money from the insurance or patient.</a:t>
            </a:r>
          </a:p>
          <a:p>
            <a:r>
              <a:rPr lang="en-US" dirty="0"/>
              <a:t>Increasing Revenue – collaborative across multiple departments within the organization to ensure accurate charge capture and documentation of services rendered.  These areas must be perfected to ensure that the services provided are billed for and reimbursed appropriately.</a:t>
            </a:r>
          </a:p>
          <a:p>
            <a:endParaRPr lang="en-US" dirty="0"/>
          </a:p>
        </p:txBody>
      </p:sp>
    </p:spTree>
    <p:extLst>
      <p:ext uri="{BB962C8B-B14F-4D97-AF65-F5344CB8AC3E}">
        <p14:creationId xmlns:p14="http://schemas.microsoft.com/office/powerpoint/2010/main" val="138833227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TM02900688[[fn=Facet]]</Template>
  <TotalTime>6008</TotalTime>
  <Words>1965</Words>
  <Application>Microsoft Office PowerPoint</Application>
  <PresentationFormat>Widescreen</PresentationFormat>
  <Paragraphs>139</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Trebuchet MS</vt:lpstr>
      <vt:lpstr>Wingdings 3</vt:lpstr>
      <vt:lpstr>Facet</vt:lpstr>
      <vt:lpstr>Hospital Billing 101</vt:lpstr>
      <vt:lpstr>Revenue  Cycle  Flow</vt:lpstr>
      <vt:lpstr>Claims Forms</vt:lpstr>
      <vt:lpstr>Claims Forms (cont.)</vt:lpstr>
      <vt:lpstr>Claims Forms (cont.)</vt:lpstr>
      <vt:lpstr>Claims Forms (cont.)</vt:lpstr>
      <vt:lpstr>Common Denials</vt:lpstr>
      <vt:lpstr>Importance of Revenue Cycle</vt:lpstr>
      <vt:lpstr>Breakdowns</vt:lpstr>
      <vt:lpstr>Bad Debt Reduction</vt:lpstr>
      <vt:lpstr>ABN Notice</vt:lpstr>
      <vt:lpstr>Insurance Carriers</vt:lpstr>
      <vt:lpstr>Insurance Carriers</vt:lpstr>
      <vt:lpstr>Medicare Programs</vt:lpstr>
      <vt:lpstr>Medicare Out of Pocket Costs</vt:lpstr>
      <vt:lpstr>Prospective Payment System (PPS)</vt:lpstr>
      <vt:lpstr>Diagnosis Related Groups (DRG)</vt:lpstr>
      <vt:lpstr>Ambulatory Payment Classifications (APC)</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 Billing 101</dc:title>
  <dc:creator>Jamie Purvis</dc:creator>
  <cp:lastModifiedBy>Michael Goetz</cp:lastModifiedBy>
  <cp:revision>21</cp:revision>
  <dcterms:created xsi:type="dcterms:W3CDTF">2017-10-26T01:03:56Z</dcterms:created>
  <dcterms:modified xsi:type="dcterms:W3CDTF">2017-11-07T02:39:09Z</dcterms:modified>
</cp:coreProperties>
</file>