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1"/>
  </p:notesMasterIdLst>
  <p:sldIdLst>
    <p:sldId id="256" r:id="rId5"/>
    <p:sldId id="257" r:id="rId6"/>
    <p:sldId id="285" r:id="rId7"/>
    <p:sldId id="286" r:id="rId8"/>
    <p:sldId id="275" r:id="rId9"/>
    <p:sldId id="263" r:id="rId10"/>
    <p:sldId id="264" r:id="rId11"/>
    <p:sldId id="265" r:id="rId12"/>
    <p:sldId id="266" r:id="rId13"/>
    <p:sldId id="267" r:id="rId14"/>
    <p:sldId id="268" r:id="rId15"/>
    <p:sldId id="269" r:id="rId16"/>
    <p:sldId id="274" r:id="rId17"/>
    <p:sldId id="260" r:id="rId18"/>
    <p:sldId id="261" r:id="rId19"/>
    <p:sldId id="262" r:id="rId20"/>
    <p:sldId id="276" r:id="rId21"/>
    <p:sldId id="277" r:id="rId22"/>
    <p:sldId id="278" r:id="rId23"/>
    <p:sldId id="279" r:id="rId24"/>
    <p:sldId id="280" r:id="rId25"/>
    <p:sldId id="281" r:id="rId26"/>
    <p:sldId id="282" r:id="rId27"/>
    <p:sldId id="283" r:id="rId28"/>
    <p:sldId id="284"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F51B3-B6F8-46AA-A59D-58443F9E88F6}" v="5" dt="2017-04-08T16:38:56.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p:restoredTop sz="92857"/>
  </p:normalViewPr>
  <p:slideViewPr>
    <p:cSldViewPr snapToGrid="0">
      <p:cViewPr varScale="1">
        <p:scale>
          <a:sx n="75" d="100"/>
          <a:sy n="75" d="100"/>
        </p:scale>
        <p:origin x="504" y="5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218B0-19AD-524D-A616-BC49E4AC4775}" type="datetimeFigureOut">
              <a:rPr lang="en-US" smtClean="0"/>
              <a:t>11/6/2017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C7DDC-673E-204D-BD15-5D3C7D7C53B4}"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DC7DDC-673E-204D-BD15-5D3C7D7C53B4}" type="slidenum">
              <a:rPr lang="en-US" smtClean="0"/>
              <a:t>1</a:t>
            </a:fld>
            <a:endParaRPr lang="en-US" dirty="0"/>
          </a:p>
        </p:txBody>
      </p:sp>
    </p:spTree>
    <p:extLst>
      <p:ext uri="{BB962C8B-B14F-4D97-AF65-F5344CB8AC3E}">
        <p14:creationId xmlns:p14="http://schemas.microsoft.com/office/powerpoint/2010/main" val="36875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C7DDC-673E-204D-BD15-5D3C7D7C53B4}" type="slidenum">
              <a:rPr lang="en-US" smtClean="0"/>
              <a:t>2</a:t>
            </a:fld>
            <a:endParaRPr lang="en-US" dirty="0"/>
          </a:p>
        </p:txBody>
      </p:sp>
    </p:spTree>
    <p:extLst>
      <p:ext uri="{BB962C8B-B14F-4D97-AF65-F5344CB8AC3E}">
        <p14:creationId xmlns:p14="http://schemas.microsoft.com/office/powerpoint/2010/main" val="304500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a:t>
            </a:r>
            <a:r>
              <a:rPr lang="en-US" baseline="0" dirty="0"/>
              <a:t> payments to be rolled into hospital-specific rate using historical upper-payment limit</a:t>
            </a:r>
            <a:endParaRPr lang="en-US" dirty="0"/>
          </a:p>
        </p:txBody>
      </p:sp>
      <p:sp>
        <p:nvSpPr>
          <p:cNvPr id="4" name="Slide Number Placeholder 3"/>
          <p:cNvSpPr>
            <a:spLocks noGrp="1"/>
          </p:cNvSpPr>
          <p:nvPr>
            <p:ph type="sldNum" sz="quarter" idx="10"/>
          </p:nvPr>
        </p:nvSpPr>
        <p:spPr/>
        <p:txBody>
          <a:bodyPr/>
          <a:lstStyle/>
          <a:p>
            <a:fld id="{B9DC7DDC-673E-204D-BD15-5D3C7D7C53B4}" type="slidenum">
              <a:rPr lang="en-US" smtClean="0"/>
              <a:t>13</a:t>
            </a:fld>
            <a:endParaRPr lang="en-US" dirty="0"/>
          </a:p>
        </p:txBody>
      </p:sp>
    </p:spTree>
    <p:extLst>
      <p:ext uri="{BB962C8B-B14F-4D97-AF65-F5344CB8AC3E}">
        <p14:creationId xmlns:p14="http://schemas.microsoft.com/office/powerpoint/2010/main" val="163904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5F1149-94F0-714B-89DB-AC6680AAB8FB}"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57814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7275B-6116-7040-8BAC-8632F51C5AF5}"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223027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292BF-0884-7E44-A6A8-2BBCE03438E8}"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325066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7C630-431E-2442-8839-CE2C7B875CC5}"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338145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A01984-A3FF-E344-9852-3AE08F03D4F9}"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145447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5DDD7-D9D6-DD45-8CCF-F5ABA5CDF145}"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192854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40556E-CADC-9C4E-97D3-3E38A1E62D93}" type="datetime1">
              <a:rPr lang="en-US" smtClean="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171291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0285C-571C-4448-B4BF-3CBF66E3E4D7}" type="datetime1">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133522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23D65-49E5-384E-B3C7-7C6D6AE46848}" type="datetime1">
              <a:rPr lang="en-US" smtClean="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109118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7E8632-3E77-F54F-93C3-76DB55AB55A4}"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139239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4C1192-24AB-574F-B647-DDC0B01DDC93}"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4E8EB-3127-D64C-B46C-10E5E4CA8429}" type="slidenum">
              <a:rPr lang="en-US" smtClean="0"/>
              <a:t>‹#›</a:t>
            </a:fld>
            <a:endParaRPr lang="en-US" dirty="0"/>
          </a:p>
        </p:txBody>
      </p:sp>
    </p:spTree>
    <p:extLst>
      <p:ext uri="{BB962C8B-B14F-4D97-AF65-F5344CB8AC3E}">
        <p14:creationId xmlns:p14="http://schemas.microsoft.com/office/powerpoint/2010/main" val="307472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29712-97B6-3644-9797-0898D851D31B}" type="datetime1">
              <a:rPr lang="en-US" smtClean="0"/>
              <a:t>11/6/2017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5796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cook@nch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r>
              <a:rPr lang="en-US" sz="4400" dirty="0">
                <a:solidFill>
                  <a:schemeClr val="tx1"/>
                </a:solidFill>
                <a:latin typeface="Times New Roman" charset="0"/>
                <a:ea typeface="Times New Roman" charset="0"/>
                <a:cs typeface="Times New Roman" charset="0"/>
              </a:rPr>
              <a:t>Hot Topics in Healthcare</a:t>
            </a:r>
            <a:br>
              <a:rPr lang="en-US" sz="4400" dirty="0">
                <a:solidFill>
                  <a:schemeClr val="tx1"/>
                </a:solidFill>
                <a:latin typeface="Times New Roman" charset="0"/>
                <a:ea typeface="Times New Roman" charset="0"/>
                <a:cs typeface="Times New Roman" charset="0"/>
              </a:rPr>
            </a:br>
            <a:r>
              <a:rPr lang="en-US" sz="4400" dirty="0">
                <a:latin typeface="Times New Roman" charset="0"/>
                <a:ea typeface="Times New Roman" charset="0"/>
                <a:cs typeface="Times New Roman" charset="0"/>
              </a:rPr>
              <a:t>Emerging Trends and What is Changing</a:t>
            </a:r>
            <a:br>
              <a:rPr lang="en-US" sz="4400" dirty="0">
                <a:latin typeface="Times New Roman" charset="0"/>
                <a:ea typeface="Times New Roman" charset="0"/>
                <a:cs typeface="Times New Roman" charset="0"/>
              </a:rPr>
            </a:br>
            <a:endParaRPr lang="en-US" dirty="0">
              <a:solidFill>
                <a:schemeClr val="tx1"/>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1524000" y="3139354"/>
            <a:ext cx="9144000" cy="741218"/>
          </a:xfrm>
        </p:spPr>
        <p:txBody>
          <a:bodyPr vert="horz" lIns="91440" tIns="45720" rIns="91440" bIns="45720" rtlCol="0" anchor="t">
            <a:normAutofit fontScale="92500" lnSpcReduction="20000"/>
          </a:bodyPr>
          <a:lstStyle/>
          <a:p>
            <a:r>
              <a:rPr lang="en-US" b="1" dirty="0">
                <a:latin typeface="Times New Roman" charset="0"/>
                <a:ea typeface="Times New Roman" charset="0"/>
                <a:cs typeface="Times New Roman" charset="0"/>
              </a:rPr>
              <a:t>American Association of Healthcare Administrative Management</a:t>
            </a:r>
          </a:p>
          <a:p>
            <a:r>
              <a:rPr lang="en-US" b="1" dirty="0">
                <a:latin typeface="Times New Roman" charset="0"/>
                <a:ea typeface="Times New Roman" charset="0"/>
                <a:cs typeface="Times New Roman" charset="0"/>
              </a:rPr>
              <a:t>November 7, 2017</a:t>
            </a:r>
            <a:endParaRPr lang="en-US" b="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Two types of plans</a:t>
            </a:r>
          </a:p>
        </p:txBody>
      </p:sp>
      <p:sp>
        <p:nvSpPr>
          <p:cNvPr id="3" name="Content Placeholder 2"/>
          <p:cNvSpPr>
            <a:spLocks noGrp="1"/>
          </p:cNvSpPr>
          <p:nvPr>
            <p:ph idx="1"/>
          </p:nvPr>
        </p:nvSpPr>
        <p:spPr/>
        <p:txBody>
          <a:bodyPr/>
          <a:lstStyle/>
          <a:p>
            <a:pPr marL="0" lvl="0" indent="0">
              <a:lnSpc>
                <a:spcPct val="100000"/>
              </a:lnSpc>
              <a:spcBef>
                <a:spcPts val="0"/>
              </a:spcBef>
              <a:buNone/>
              <a:defRPr/>
            </a:pPr>
            <a:r>
              <a:rPr lang="en-US" dirty="0">
                <a:latin typeface="Times New Roman" charset="0"/>
                <a:ea typeface="Times New Roman" charset="0"/>
                <a:cs typeface="Times New Roman" charset="0"/>
              </a:rPr>
              <a:t>DHHS envisions 2 types of plans:</a:t>
            </a:r>
          </a:p>
          <a:p>
            <a:pPr>
              <a:spcBef>
                <a:spcPts val="0"/>
              </a:spcBef>
            </a:pPr>
            <a:r>
              <a:rPr lang="en-US" dirty="0">
                <a:latin typeface="Times New Roman" charset="0"/>
                <a:ea typeface="Times New Roman" charset="0"/>
                <a:cs typeface="Times New Roman" charset="0"/>
              </a:rPr>
              <a:t>Standard plan (most of the population)</a:t>
            </a:r>
          </a:p>
          <a:p>
            <a:pPr>
              <a:spcBef>
                <a:spcPts val="0"/>
              </a:spcBef>
            </a:pPr>
            <a:r>
              <a:rPr lang="en-US" dirty="0">
                <a:latin typeface="Times New Roman" charset="0"/>
                <a:ea typeface="Times New Roman" charset="0"/>
                <a:cs typeface="Times New Roman" charset="0"/>
              </a:rPr>
              <a:t>Tailored plans (to be phased in):</a:t>
            </a:r>
          </a:p>
          <a:p>
            <a:pPr marL="457200" lvl="1" indent="0">
              <a:spcBef>
                <a:spcPts val="0"/>
              </a:spcBef>
              <a:buNone/>
            </a:pPr>
            <a:r>
              <a:rPr lang="en-US" sz="2800" dirty="0">
                <a:latin typeface="Times New Roman" charset="0"/>
                <a:ea typeface="Times New Roman" charset="0"/>
                <a:cs typeface="Times New Roman" charset="0"/>
              </a:rPr>
              <a:t>- Special Needs population</a:t>
            </a:r>
          </a:p>
          <a:p>
            <a:pPr marL="457200" lvl="1" indent="0">
              <a:spcBef>
                <a:spcPts val="0"/>
              </a:spcBef>
              <a:buNone/>
            </a:pPr>
            <a:r>
              <a:rPr lang="en-US" sz="2800" dirty="0">
                <a:latin typeface="Times New Roman" charset="0"/>
                <a:ea typeface="Times New Roman" charset="0"/>
                <a:cs typeface="Times New Roman" charset="0"/>
              </a:rPr>
              <a:t>- Dual eligible beneficiaries</a:t>
            </a:r>
          </a:p>
          <a:p>
            <a:pPr marL="457200" lvl="1" indent="0">
              <a:spcBef>
                <a:spcPts val="0"/>
              </a:spcBef>
              <a:buNone/>
            </a:pPr>
            <a:r>
              <a:rPr lang="en-US" sz="2800" dirty="0">
                <a:latin typeface="Times New Roman" charset="0"/>
                <a:ea typeface="Times New Roman" charset="0"/>
                <a:cs typeface="Times New Roman" charset="0"/>
              </a:rPr>
              <a:t>- Foster children</a:t>
            </a:r>
          </a:p>
          <a:p>
            <a:pPr marL="457200" lvl="1" indent="0">
              <a:spcBef>
                <a:spcPts val="0"/>
              </a:spcBef>
              <a:buNone/>
            </a:pPr>
            <a:r>
              <a:rPr lang="en-US" sz="2800" dirty="0">
                <a:latin typeface="Times New Roman" charset="0"/>
                <a:ea typeface="Times New Roman" charset="0"/>
                <a:cs typeface="Times New Roman" charset="0"/>
              </a:rPr>
              <a:t>- Long stay nursing home patients</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10</a:t>
            </a:fld>
            <a:endParaRPr lang="en-US" dirty="0"/>
          </a:p>
        </p:txBody>
      </p:sp>
    </p:spTree>
    <p:extLst>
      <p:ext uri="{BB962C8B-B14F-4D97-AF65-F5344CB8AC3E}">
        <p14:creationId xmlns:p14="http://schemas.microsoft.com/office/powerpoint/2010/main" val="133194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Waiver Aspects </a:t>
            </a:r>
          </a:p>
        </p:txBody>
      </p:sp>
      <p:sp>
        <p:nvSpPr>
          <p:cNvPr id="3" name="Content Placeholder 2"/>
          <p:cNvSpPr>
            <a:spLocks noGrp="1"/>
          </p:cNvSpPr>
          <p:nvPr>
            <p:ph idx="1"/>
          </p:nvPr>
        </p:nvSpPr>
        <p:spPr/>
        <p:txBody>
          <a:bodyPr/>
          <a:lstStyle/>
          <a:p>
            <a:pPr marL="0" lvl="0" indent="0">
              <a:lnSpc>
                <a:spcPct val="100000"/>
              </a:lnSpc>
              <a:spcBef>
                <a:spcPts val="0"/>
              </a:spcBef>
              <a:buNone/>
              <a:defRPr/>
            </a:pPr>
            <a:r>
              <a:rPr lang="en-US" dirty="0">
                <a:latin typeface="Times New Roman" charset="0"/>
                <a:ea typeface="Times New Roman" charset="0"/>
                <a:cs typeface="Times New Roman" charset="0"/>
              </a:rPr>
              <a:t>DHHS and NCHA support expediting integration of physical and behavioral health</a:t>
            </a:r>
          </a:p>
          <a:p>
            <a:pPr marL="457200" lvl="1" indent="0">
              <a:lnSpc>
                <a:spcPct val="100000"/>
              </a:lnSpc>
              <a:spcBef>
                <a:spcPts val="0"/>
              </a:spcBef>
              <a:buNone/>
              <a:defRPr/>
            </a:pPr>
            <a:r>
              <a:rPr lang="en-US" sz="2800" dirty="0">
                <a:latin typeface="Times New Roman" charset="0"/>
                <a:ea typeface="Times New Roman" charset="0"/>
                <a:cs typeface="Times New Roman" charset="0"/>
              </a:rPr>
              <a:t>- Will require a legislative change (currently projected to integrate in  2023)</a:t>
            </a:r>
          </a:p>
          <a:p>
            <a:pPr marL="0" indent="0">
              <a:spcBef>
                <a:spcPts val="0"/>
              </a:spcBef>
              <a:buNone/>
            </a:pPr>
            <a:r>
              <a:rPr lang="en-US" dirty="0">
                <a:latin typeface="Times New Roman" charset="0"/>
                <a:ea typeface="Times New Roman" charset="0"/>
                <a:cs typeface="Times New Roman" charset="0"/>
              </a:rPr>
              <a:t>DHHS foresees advanced medical homes (including payments for care management)</a:t>
            </a:r>
          </a:p>
          <a:p>
            <a:pPr marL="400050" lvl="1" indent="0">
              <a:spcBef>
                <a:spcPts val="0"/>
              </a:spcBef>
              <a:buNone/>
            </a:pPr>
            <a:r>
              <a:rPr lang="en-US" sz="2800" dirty="0">
                <a:latin typeface="Times New Roman" charset="0"/>
                <a:ea typeface="Times New Roman" charset="0"/>
                <a:cs typeface="Times New Roman" charset="0"/>
              </a:rPr>
              <a:t>- Not clear how CCNC may evolve or be involved</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11</a:t>
            </a:fld>
            <a:endParaRPr lang="en-US" dirty="0"/>
          </a:p>
        </p:txBody>
      </p:sp>
    </p:spTree>
    <p:extLst>
      <p:ext uri="{BB962C8B-B14F-4D97-AF65-F5344CB8AC3E}">
        <p14:creationId xmlns:p14="http://schemas.microsoft.com/office/powerpoint/2010/main" val="37905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Other Aspects of the Waiver </a:t>
            </a:r>
          </a:p>
        </p:txBody>
      </p:sp>
      <p:sp>
        <p:nvSpPr>
          <p:cNvPr id="3" name="Content Placeholder 2"/>
          <p:cNvSpPr>
            <a:spLocks noGrp="1"/>
          </p:cNvSpPr>
          <p:nvPr>
            <p:ph idx="1"/>
          </p:nvPr>
        </p:nvSpPr>
        <p:spPr/>
        <p:txBody>
          <a:bodyPr/>
          <a:lstStyle/>
          <a:p>
            <a:pPr marL="0" lvl="0" indent="0">
              <a:lnSpc>
                <a:spcPct val="100000"/>
              </a:lnSpc>
              <a:spcBef>
                <a:spcPts val="0"/>
              </a:spcBef>
              <a:buNone/>
              <a:defRPr/>
            </a:pPr>
            <a:r>
              <a:rPr lang="en-US" dirty="0">
                <a:latin typeface="Times New Roman" charset="0"/>
                <a:ea typeface="Times New Roman" charset="0"/>
                <a:cs typeface="Times New Roman" charset="0"/>
              </a:rPr>
              <a:t>Medical loss ratio (85% under federal rules)</a:t>
            </a:r>
          </a:p>
          <a:p>
            <a:pPr marL="0" lvl="0" indent="0">
              <a:lnSpc>
                <a:spcPct val="100000"/>
              </a:lnSpc>
              <a:spcBef>
                <a:spcPts val="0"/>
              </a:spcBef>
              <a:buNone/>
              <a:defRPr/>
            </a:pPr>
            <a:r>
              <a:rPr lang="en-US" dirty="0">
                <a:latin typeface="Times New Roman" charset="0"/>
                <a:ea typeface="Times New Roman" charset="0"/>
                <a:cs typeface="Times New Roman" charset="0"/>
              </a:rPr>
              <a:t>Network adequacy standards</a:t>
            </a:r>
          </a:p>
          <a:p>
            <a:pPr marL="0" lvl="0" indent="0">
              <a:lnSpc>
                <a:spcPct val="100000"/>
              </a:lnSpc>
              <a:spcBef>
                <a:spcPts val="0"/>
              </a:spcBef>
              <a:buNone/>
              <a:defRPr/>
            </a:pPr>
            <a:r>
              <a:rPr lang="en-US" dirty="0">
                <a:latin typeface="Times New Roman" charset="0"/>
                <a:ea typeface="Times New Roman" charset="0"/>
                <a:cs typeface="Times New Roman" charset="0"/>
              </a:rPr>
              <a:t>Beneficiary protections</a:t>
            </a:r>
          </a:p>
          <a:p>
            <a:pPr lvl="1">
              <a:spcBef>
                <a:spcPts val="0"/>
              </a:spcBef>
            </a:pPr>
            <a:r>
              <a:rPr lang="en-US" sz="2800" dirty="0">
                <a:latin typeface="Times New Roman" charset="0"/>
                <a:ea typeface="Times New Roman" charset="0"/>
                <a:cs typeface="Times New Roman" charset="0"/>
              </a:rPr>
              <a:t>30 days to choose a plan; switch PCPs at certain times</a:t>
            </a:r>
          </a:p>
          <a:p>
            <a:pPr marL="57150" indent="0">
              <a:spcBef>
                <a:spcPts val="0"/>
              </a:spcBef>
              <a:buNone/>
            </a:pPr>
            <a:r>
              <a:rPr lang="en-US" dirty="0">
                <a:latin typeface="Times New Roman" charset="0"/>
                <a:ea typeface="Times New Roman" charset="0"/>
                <a:cs typeface="Times New Roman" charset="0"/>
              </a:rPr>
              <a:t>Provider relations: MCOs must</a:t>
            </a:r>
          </a:p>
          <a:p>
            <a:pPr lvl="1">
              <a:spcBef>
                <a:spcPts val="0"/>
              </a:spcBef>
            </a:pPr>
            <a:r>
              <a:rPr lang="en-US" sz="2800" dirty="0">
                <a:latin typeface="Times New Roman" charset="0"/>
                <a:ea typeface="Times New Roman" charset="0"/>
                <a:cs typeface="Times New Roman" charset="0"/>
              </a:rPr>
              <a:t>Have provider call center</a:t>
            </a:r>
          </a:p>
          <a:p>
            <a:pPr lvl="1">
              <a:spcBef>
                <a:spcPts val="0"/>
              </a:spcBef>
            </a:pPr>
            <a:r>
              <a:rPr lang="en-US" sz="2800" dirty="0">
                <a:latin typeface="Times New Roman" charset="0"/>
                <a:ea typeface="Times New Roman" charset="0"/>
                <a:cs typeface="Times New Roman" charset="0"/>
              </a:rPr>
              <a:t>Provide manuals and policies</a:t>
            </a:r>
          </a:p>
          <a:p>
            <a:pPr lvl="1">
              <a:spcBef>
                <a:spcPts val="0"/>
              </a:spcBef>
            </a:pPr>
            <a:r>
              <a:rPr lang="en-US" sz="2800" dirty="0">
                <a:latin typeface="Times New Roman" charset="0"/>
                <a:ea typeface="Times New Roman" charset="0"/>
                <a:cs typeface="Times New Roman" charset="0"/>
              </a:rPr>
              <a:t>Provide appeals process if provider terminated over quality; contract breach</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12</a:t>
            </a:fld>
            <a:endParaRPr lang="en-US" dirty="0"/>
          </a:p>
        </p:txBody>
      </p:sp>
    </p:spTree>
    <p:extLst>
      <p:ext uri="{BB962C8B-B14F-4D97-AF65-F5344CB8AC3E}">
        <p14:creationId xmlns:p14="http://schemas.microsoft.com/office/powerpoint/2010/main" val="141447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6489"/>
          </a:xfrm>
        </p:spPr>
        <p:txBody>
          <a:bodyPr/>
          <a:lstStyle/>
          <a:p>
            <a:r>
              <a:rPr lang="en-US" b="1" dirty="0">
                <a:latin typeface="Times New Roman" charset="0"/>
                <a:ea typeface="Times New Roman" charset="0"/>
                <a:cs typeface="Times New Roman" charset="0"/>
              </a:rPr>
              <a:t>Medicaid Managed Care: Safety Net</a:t>
            </a:r>
          </a:p>
        </p:txBody>
      </p:sp>
      <p:sp>
        <p:nvSpPr>
          <p:cNvPr id="3" name="Content Placeholder 2"/>
          <p:cNvSpPr>
            <a:spLocks noGrp="1"/>
          </p:cNvSpPr>
          <p:nvPr>
            <p:ph idx="1"/>
          </p:nvPr>
        </p:nvSpPr>
        <p:spPr>
          <a:xfrm>
            <a:off x="838200" y="1471614"/>
            <a:ext cx="10515600" cy="3894714"/>
          </a:xfrm>
        </p:spPr>
        <p:txBody>
          <a:bodyPr>
            <a:normAutofit/>
          </a:bodyPr>
          <a:lstStyle/>
          <a:p>
            <a:r>
              <a:rPr lang="en-US" sz="3100" dirty="0">
                <a:latin typeface="Times New Roman" charset="0"/>
                <a:ea typeface="Times New Roman" charset="0"/>
                <a:cs typeface="Times New Roman" charset="0"/>
              </a:rPr>
              <a:t>Supplemental payments are not permissible in a managed care environment.</a:t>
            </a:r>
          </a:p>
          <a:p>
            <a:pPr lvl="1"/>
            <a:r>
              <a:rPr lang="en-US" sz="2700" dirty="0">
                <a:latin typeface="Times New Roman" charset="0"/>
                <a:ea typeface="Times New Roman" charset="0"/>
                <a:cs typeface="Times New Roman" charset="0"/>
              </a:rPr>
              <a:t>CMS Medicaid Managed Care Rule issued in 2015.</a:t>
            </a:r>
          </a:p>
          <a:p>
            <a:pPr lvl="1"/>
            <a:r>
              <a:rPr lang="en-US" sz="2700" dirty="0">
                <a:latin typeface="Times New Roman" charset="0"/>
                <a:ea typeface="Times New Roman" charset="0"/>
                <a:cs typeface="Times New Roman" charset="0"/>
              </a:rPr>
              <a:t>Doesn’t align with DHHS’ policy direction.</a:t>
            </a:r>
          </a:p>
          <a:p>
            <a:r>
              <a:rPr lang="en-US" sz="3100" dirty="0">
                <a:latin typeface="Times New Roman" charset="0"/>
                <a:ea typeface="Times New Roman" charset="0"/>
                <a:cs typeface="Times New Roman" charset="0"/>
              </a:rPr>
              <a:t>Preservation of safety net extremely important</a:t>
            </a:r>
          </a:p>
        </p:txBody>
      </p:sp>
      <p:sp>
        <p:nvSpPr>
          <p:cNvPr id="4" name="Slide Number Placeholder 3"/>
          <p:cNvSpPr>
            <a:spLocks noGrp="1"/>
          </p:cNvSpPr>
          <p:nvPr>
            <p:ph type="sldNum" sz="quarter" idx="12"/>
          </p:nvPr>
        </p:nvSpPr>
        <p:spPr/>
        <p:txBody>
          <a:bodyPr/>
          <a:lstStyle/>
          <a:p>
            <a:pPr algn="r"/>
            <a:fld id="{C944E8EB-3127-D64C-B46C-10E5E4CA8429}" type="slidenum">
              <a:rPr lang="en-US" smtClean="0"/>
              <a:pPr algn="r"/>
              <a:t>13</a:t>
            </a:fld>
            <a:endParaRPr lang="en-US" dirty="0"/>
          </a:p>
        </p:txBody>
      </p:sp>
    </p:spTree>
    <p:extLst>
      <p:ext uri="{BB962C8B-B14F-4D97-AF65-F5344CB8AC3E}">
        <p14:creationId xmlns:p14="http://schemas.microsoft.com/office/powerpoint/2010/main" val="178914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charset="0"/>
                <a:ea typeface="Times New Roman" charset="0"/>
                <a:cs typeface="Times New Roman" charset="0"/>
              </a:rPr>
              <a:t>Medicaid Managed Care Contracting Challenges</a:t>
            </a:r>
          </a:p>
        </p:txBody>
      </p:sp>
      <p:sp>
        <p:nvSpPr>
          <p:cNvPr id="3" name="Content Placeholder 2"/>
          <p:cNvSpPr>
            <a:spLocks noGrp="1"/>
          </p:cNvSpPr>
          <p:nvPr>
            <p:ph idx="1"/>
          </p:nvPr>
        </p:nvSpPr>
        <p:spPr>
          <a:xfrm>
            <a:off x="838200" y="1510748"/>
            <a:ext cx="10515600" cy="4666215"/>
          </a:xfrm>
        </p:spPr>
        <p:txBody>
          <a:bodyPr>
            <a:normAutofit/>
          </a:bodyPr>
          <a:lstStyle/>
          <a:p>
            <a:r>
              <a:rPr lang="en-US" sz="2200" dirty="0">
                <a:latin typeface="Times New Roman" charset="0"/>
                <a:ea typeface="Times New Roman" charset="0"/>
                <a:cs typeface="Times New Roman" charset="0"/>
              </a:rPr>
              <a:t>Assess capabilities to move toward value-based and/or alternative payment methodologies</a:t>
            </a:r>
          </a:p>
          <a:p>
            <a:r>
              <a:rPr lang="en-US" sz="2200" dirty="0">
                <a:latin typeface="Times New Roman" charset="0"/>
                <a:ea typeface="Times New Roman" charset="0"/>
                <a:cs typeface="Times New Roman" charset="0"/>
              </a:rPr>
              <a:t>Negotiate payment methodologies that meet the following standards</a:t>
            </a:r>
          </a:p>
          <a:p>
            <a:pPr lvl="1"/>
            <a:r>
              <a:rPr lang="en-US" sz="2200" dirty="0">
                <a:latin typeface="Times New Roman" charset="0"/>
                <a:ea typeface="Times New Roman" charset="0"/>
                <a:cs typeface="Times New Roman" charset="0"/>
              </a:rPr>
              <a:t>Must have the tools to evaluate and monitor financial impact of payment methodology</a:t>
            </a:r>
          </a:p>
          <a:p>
            <a:pPr lvl="1"/>
            <a:r>
              <a:rPr lang="en-US" sz="2200" dirty="0">
                <a:latin typeface="Times New Roman" charset="0"/>
                <a:ea typeface="Times New Roman" charset="0"/>
                <a:cs typeface="Times New Roman" charset="0"/>
              </a:rPr>
              <a:t>Payment methodology must result in proper sharing of risks between the parties</a:t>
            </a:r>
          </a:p>
          <a:p>
            <a:pPr lvl="1"/>
            <a:r>
              <a:rPr lang="en-US" sz="2200" dirty="0">
                <a:latin typeface="Times New Roman" charset="0"/>
                <a:ea typeface="Times New Roman" charset="0"/>
                <a:cs typeface="Times New Roman" charset="0"/>
              </a:rPr>
              <a:t>Costs to administer and monitor must be reasonable</a:t>
            </a:r>
          </a:p>
          <a:p>
            <a:r>
              <a:rPr lang="en-US" sz="2200" dirty="0">
                <a:latin typeface="Times New Roman" charset="0"/>
                <a:ea typeface="Times New Roman" charset="0"/>
                <a:cs typeface="Times New Roman" charset="0"/>
              </a:rPr>
              <a:t>Never focus exclusively on price during managed care contract negotiations, since numerous contract terms can affect the degree of legal, strategic, and financial risk</a:t>
            </a:r>
          </a:p>
          <a:p>
            <a:r>
              <a:rPr lang="en-US" sz="2200" dirty="0">
                <a:latin typeface="Times New Roman" charset="0"/>
                <a:ea typeface="Times New Roman" charset="0"/>
                <a:cs typeface="Times New Roman" charset="0"/>
              </a:rPr>
              <a:t>Negotiate all contract terms and rates as part of a comprehensive arrangement</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14</a:t>
            </a:fld>
            <a:endParaRPr lang="en-US" dirty="0"/>
          </a:p>
        </p:txBody>
      </p:sp>
    </p:spTree>
    <p:extLst>
      <p:ext uri="{BB962C8B-B14F-4D97-AF65-F5344CB8AC3E}">
        <p14:creationId xmlns:p14="http://schemas.microsoft.com/office/powerpoint/2010/main" val="190053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charset="0"/>
                <a:ea typeface="Times New Roman" charset="0"/>
                <a:cs typeface="Times New Roman" charset="0"/>
              </a:rPr>
              <a:t>Medicaid Managed Care - Revenue Cycle Challenges</a:t>
            </a:r>
          </a:p>
        </p:txBody>
      </p:sp>
      <p:sp>
        <p:nvSpPr>
          <p:cNvPr id="3" name="Content Placeholder 2"/>
          <p:cNvSpPr>
            <a:spLocks noGrp="1"/>
          </p:cNvSpPr>
          <p:nvPr>
            <p:ph idx="1"/>
          </p:nvPr>
        </p:nvSpPr>
        <p:spPr>
          <a:xfrm>
            <a:off x="838200" y="1550503"/>
            <a:ext cx="10515600" cy="4626459"/>
          </a:xfrm>
        </p:spPr>
        <p:txBody>
          <a:bodyPr>
            <a:normAutofit/>
          </a:bodyPr>
          <a:lstStyle/>
          <a:p>
            <a:r>
              <a:rPr lang="en-US" sz="2000" dirty="0">
                <a:latin typeface="Times New Roman" charset="0"/>
                <a:ea typeface="Times New Roman" charset="0"/>
                <a:cs typeface="Times New Roman" charset="0"/>
              </a:rPr>
              <a:t>Challenges posed by the increase in Managed Medicaid plans, while not outside of the usual set of problems, will have a dramatically increased impact on the stability of the revenue cycle</a:t>
            </a:r>
          </a:p>
          <a:p>
            <a:r>
              <a:rPr lang="en-US" sz="2000" dirty="0">
                <a:latin typeface="Times New Roman" charset="0"/>
                <a:ea typeface="Times New Roman" charset="0"/>
                <a:cs typeface="Times New Roman" charset="0"/>
              </a:rPr>
              <a:t>System Enhancements</a:t>
            </a:r>
          </a:p>
          <a:p>
            <a:pPr lvl="1"/>
            <a:r>
              <a:rPr lang="en-US" sz="2000" dirty="0">
                <a:latin typeface="Times New Roman" charset="0"/>
                <a:ea typeface="Times New Roman" charset="0"/>
                <a:cs typeface="Times New Roman" charset="0"/>
              </a:rPr>
              <a:t>Establish Plan Codes</a:t>
            </a:r>
          </a:p>
          <a:p>
            <a:pPr lvl="1"/>
            <a:r>
              <a:rPr lang="en-US" sz="2000" dirty="0">
                <a:latin typeface="Times New Roman" charset="0"/>
                <a:ea typeface="Times New Roman" charset="0"/>
                <a:cs typeface="Times New Roman" charset="0"/>
              </a:rPr>
              <a:t>Update claim scrubber</a:t>
            </a:r>
          </a:p>
          <a:p>
            <a:pPr lvl="1"/>
            <a:r>
              <a:rPr lang="en-US" sz="2000" dirty="0">
                <a:latin typeface="Times New Roman" charset="0"/>
                <a:ea typeface="Times New Roman" charset="0"/>
                <a:cs typeface="Times New Roman" charset="0"/>
              </a:rPr>
              <a:t>Update Contract Management System</a:t>
            </a:r>
          </a:p>
          <a:p>
            <a:r>
              <a:rPr lang="en-US" sz="2000" dirty="0">
                <a:latin typeface="Times New Roman" charset="0"/>
                <a:ea typeface="Times New Roman" charset="0"/>
                <a:cs typeface="Times New Roman" charset="0"/>
              </a:rPr>
              <a:t>Provider Enrollment/Credentialing</a:t>
            </a:r>
          </a:p>
          <a:p>
            <a:r>
              <a:rPr lang="en-US" sz="2000" dirty="0">
                <a:latin typeface="Times New Roman" charset="0"/>
                <a:ea typeface="Times New Roman" charset="0"/>
                <a:cs typeface="Times New Roman" charset="0"/>
              </a:rPr>
              <a:t>Eligibility requirements</a:t>
            </a:r>
          </a:p>
          <a:p>
            <a:pPr lvl="1"/>
            <a:r>
              <a:rPr lang="en-US" sz="2000" dirty="0">
                <a:latin typeface="Times New Roman" charset="0"/>
                <a:ea typeface="Times New Roman" charset="0"/>
                <a:cs typeface="Times New Roman" charset="0"/>
              </a:rPr>
              <a:t>Detailed insurance verification is critical</a:t>
            </a:r>
          </a:p>
          <a:p>
            <a:pPr lvl="1"/>
            <a:r>
              <a:rPr lang="en-US" sz="2000" dirty="0">
                <a:latin typeface="Times New Roman" charset="0"/>
                <a:ea typeface="Times New Roman" charset="0"/>
                <a:cs typeface="Times New Roman" charset="0"/>
              </a:rPr>
              <a:t>Selecting correct Plan Code is a must</a:t>
            </a:r>
          </a:p>
          <a:p>
            <a:pPr lvl="1"/>
            <a:r>
              <a:rPr lang="en-US" sz="2000" dirty="0">
                <a:latin typeface="Times New Roman" charset="0"/>
                <a:ea typeface="Times New Roman" charset="0"/>
                <a:cs typeface="Times New Roman" charset="0"/>
              </a:rPr>
              <a:t>Staff Education extremely important</a:t>
            </a:r>
          </a:p>
          <a:p>
            <a:pPr lvl="1"/>
            <a:endParaRPr lang="en-US" sz="2000" dirty="0">
              <a:latin typeface="Times New Roman" charset="0"/>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C944E8EB-3127-D64C-B46C-10E5E4CA8429}" type="slidenum">
              <a:rPr lang="en-US" smtClean="0"/>
              <a:t>15</a:t>
            </a:fld>
            <a:endParaRPr lang="en-US" dirty="0"/>
          </a:p>
        </p:txBody>
      </p:sp>
    </p:spTree>
    <p:extLst>
      <p:ext uri="{BB962C8B-B14F-4D97-AF65-F5344CB8AC3E}">
        <p14:creationId xmlns:p14="http://schemas.microsoft.com/office/powerpoint/2010/main" val="61517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charset="0"/>
                <a:ea typeface="Times New Roman" charset="0"/>
                <a:cs typeface="Times New Roman" charset="0"/>
              </a:rPr>
              <a:t>Medicaid Managed Care - Revenue Cycle Challenges</a:t>
            </a:r>
          </a:p>
        </p:txBody>
      </p:sp>
      <p:sp>
        <p:nvSpPr>
          <p:cNvPr id="3" name="Content Placeholder 2"/>
          <p:cNvSpPr>
            <a:spLocks noGrp="1"/>
          </p:cNvSpPr>
          <p:nvPr>
            <p:ph idx="1"/>
          </p:nvPr>
        </p:nvSpPr>
        <p:spPr>
          <a:xfrm>
            <a:off x="838200" y="1444487"/>
            <a:ext cx="10515600" cy="4732476"/>
          </a:xfrm>
        </p:spPr>
        <p:txBody>
          <a:bodyPr>
            <a:normAutofit/>
          </a:bodyPr>
          <a:lstStyle/>
          <a:p>
            <a:r>
              <a:rPr lang="en-US" sz="2000" b="1" dirty="0">
                <a:latin typeface="Times New Roman" charset="0"/>
                <a:ea typeface="Times New Roman" charset="0"/>
                <a:cs typeface="Times New Roman" charset="0"/>
              </a:rPr>
              <a:t>Authorization Requirement</a:t>
            </a:r>
          </a:p>
          <a:p>
            <a:pPr lvl="1"/>
            <a:r>
              <a:rPr lang="en-US" sz="2000" dirty="0">
                <a:latin typeface="Times New Roman" charset="0"/>
                <a:ea typeface="Times New Roman" charset="0"/>
                <a:cs typeface="Times New Roman" charset="0"/>
              </a:rPr>
              <a:t>More restrictive authorizations rules</a:t>
            </a:r>
          </a:p>
          <a:p>
            <a:pPr lvl="1"/>
            <a:r>
              <a:rPr lang="en-US" sz="2000" dirty="0">
                <a:latin typeface="Times New Roman" charset="0"/>
                <a:ea typeface="Times New Roman" charset="0"/>
                <a:cs typeface="Times New Roman" charset="0"/>
              </a:rPr>
              <a:t>Frequent changes to policies</a:t>
            </a:r>
          </a:p>
          <a:p>
            <a:pPr lvl="1"/>
            <a:r>
              <a:rPr lang="en-US" sz="2000" dirty="0">
                <a:latin typeface="Times New Roman" charset="0"/>
                <a:ea typeface="Times New Roman" charset="0"/>
                <a:cs typeface="Times New Roman" charset="0"/>
              </a:rPr>
              <a:t>Build authorization matrix to assist staff</a:t>
            </a:r>
          </a:p>
          <a:p>
            <a:pPr lvl="1"/>
            <a:r>
              <a:rPr lang="en-US" sz="2000" dirty="0">
                <a:latin typeface="Times New Roman" charset="0"/>
                <a:ea typeface="Times New Roman" charset="0"/>
                <a:cs typeface="Times New Roman" charset="0"/>
              </a:rPr>
              <a:t>Staff education extremely important</a:t>
            </a:r>
          </a:p>
          <a:p>
            <a:r>
              <a:rPr lang="en-US" sz="2000" b="1" dirty="0">
                <a:latin typeface="Times New Roman" charset="0"/>
                <a:ea typeface="Times New Roman" charset="0"/>
                <a:cs typeface="Times New Roman" charset="0"/>
              </a:rPr>
              <a:t>Denial Management</a:t>
            </a:r>
          </a:p>
          <a:p>
            <a:r>
              <a:rPr lang="en-US" sz="2000" b="1" dirty="0">
                <a:latin typeface="Times New Roman" charset="0"/>
                <a:ea typeface="Times New Roman" charset="0"/>
                <a:cs typeface="Times New Roman" charset="0"/>
              </a:rPr>
              <a:t>Working with Third Party Administrators (TPAs)</a:t>
            </a:r>
          </a:p>
          <a:p>
            <a:pPr lvl="1"/>
            <a:r>
              <a:rPr lang="en-US" sz="2000" dirty="0">
                <a:latin typeface="Times New Roman" charset="0"/>
                <a:ea typeface="Times New Roman" charset="0"/>
                <a:cs typeface="Times New Roman" charset="0"/>
              </a:rPr>
              <a:t>Many payers are outsourcing to reduce administrative costs</a:t>
            </a:r>
          </a:p>
          <a:p>
            <a:pPr lvl="1"/>
            <a:r>
              <a:rPr lang="en-US" sz="2000" dirty="0">
                <a:latin typeface="Times New Roman" charset="0"/>
                <a:ea typeface="Times New Roman" charset="0"/>
                <a:cs typeface="Times New Roman" charset="0"/>
              </a:rPr>
              <a:t>Processes become more complex with the increased number of players</a:t>
            </a:r>
          </a:p>
          <a:p>
            <a:r>
              <a:rPr lang="en-US" sz="2000" b="1" dirty="0">
                <a:latin typeface="Times New Roman" charset="0"/>
                <a:ea typeface="Times New Roman" charset="0"/>
                <a:cs typeface="Times New Roman" charset="0"/>
              </a:rPr>
              <a:t>Variation from standard CMS claims editing</a:t>
            </a:r>
          </a:p>
          <a:p>
            <a:r>
              <a:rPr lang="en-US" sz="2000" b="1" dirty="0">
                <a:latin typeface="Times New Roman" charset="0"/>
                <a:ea typeface="Times New Roman" charset="0"/>
                <a:cs typeface="Times New Roman" charset="0"/>
              </a:rPr>
              <a:t>New Reimbursement methodologies</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16</a:t>
            </a:fld>
            <a:endParaRPr lang="en-US" dirty="0"/>
          </a:p>
        </p:txBody>
      </p:sp>
    </p:spTree>
    <p:extLst>
      <p:ext uri="{BB962C8B-B14F-4D97-AF65-F5344CB8AC3E}">
        <p14:creationId xmlns:p14="http://schemas.microsoft.com/office/powerpoint/2010/main" val="122162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Times New Roman" charset="0"/>
                <a:ea typeface="Times New Roman" charset="0"/>
                <a:cs typeface="Times New Roman" charset="0"/>
              </a:rPr>
              <a:t>Payor Update</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944E8EB-3127-D64C-B46C-10E5E4CA8429}" type="slidenum">
              <a:rPr lang="en-US" smtClean="0"/>
              <a:t>17</a:t>
            </a:fld>
            <a:endParaRPr lang="en-US" dirty="0"/>
          </a:p>
        </p:txBody>
      </p:sp>
    </p:spTree>
    <p:extLst>
      <p:ext uri="{BB962C8B-B14F-4D97-AF65-F5344CB8AC3E}">
        <p14:creationId xmlns:p14="http://schemas.microsoft.com/office/powerpoint/2010/main" val="46796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Payor Update</a:t>
            </a: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Medicare Provider Workgroup</a:t>
            </a:r>
          </a:p>
          <a:p>
            <a:r>
              <a:rPr lang="en-US" dirty="0">
                <a:latin typeface="Times New Roman" charset="0"/>
                <a:ea typeface="Times New Roman" charset="0"/>
                <a:cs typeface="Times New Roman" charset="0"/>
              </a:rPr>
              <a:t>Medicaid Technical Advisory Workgroup</a:t>
            </a:r>
          </a:p>
          <a:p>
            <a:r>
              <a:rPr lang="en-US" dirty="0">
                <a:latin typeface="Times New Roman" charset="0"/>
                <a:ea typeface="Times New Roman" charset="0"/>
                <a:cs typeface="Times New Roman" charset="0"/>
              </a:rPr>
              <a:t>Managed Care Committee</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C944E8EB-3127-D64C-B46C-10E5E4CA8429}" type="slidenum">
              <a:rPr lang="en-US" smtClean="0"/>
              <a:t>18</a:t>
            </a:fld>
            <a:endParaRPr lang="en-US" dirty="0"/>
          </a:p>
        </p:txBody>
      </p:sp>
    </p:spTree>
    <p:extLst>
      <p:ext uri="{BB962C8B-B14F-4D97-AF65-F5344CB8AC3E}">
        <p14:creationId xmlns:p14="http://schemas.microsoft.com/office/powerpoint/2010/main" val="152441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Payor Update</a:t>
            </a: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CY 2018 ACA Market Update</a:t>
            </a:r>
          </a:p>
          <a:p>
            <a:r>
              <a:rPr lang="en-US" dirty="0">
                <a:latin typeface="Times New Roman" charset="0"/>
                <a:ea typeface="Times New Roman" charset="0"/>
                <a:cs typeface="Times New Roman" charset="0"/>
              </a:rPr>
              <a:t>Medicaid Payment Shortfalls </a:t>
            </a:r>
            <a:r>
              <a:rPr lang="mr-IN"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 I/P Rehabilitation Services</a:t>
            </a:r>
          </a:p>
          <a:p>
            <a:r>
              <a:rPr lang="en-US" dirty="0">
                <a:latin typeface="Times New Roman" charset="0"/>
                <a:ea typeface="Times New Roman" charset="0"/>
                <a:cs typeface="Times New Roman" charset="0"/>
              </a:rPr>
              <a:t>Medicaid Secondary Claims Payment Issues</a:t>
            </a:r>
          </a:p>
          <a:p>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C944E8EB-3127-D64C-B46C-10E5E4CA8429}" type="slidenum">
              <a:rPr lang="en-US" smtClean="0"/>
              <a:t>19</a:t>
            </a:fld>
            <a:endParaRPr lang="en-US" dirty="0"/>
          </a:p>
        </p:txBody>
      </p:sp>
    </p:spTree>
    <p:extLst>
      <p:ext uri="{BB962C8B-B14F-4D97-AF65-F5344CB8AC3E}">
        <p14:creationId xmlns:p14="http://schemas.microsoft.com/office/powerpoint/2010/main" val="30264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Agenda</a:t>
            </a:r>
          </a:p>
        </p:txBody>
      </p:sp>
      <p:sp>
        <p:nvSpPr>
          <p:cNvPr id="3" name="Content Placeholder 2"/>
          <p:cNvSpPr>
            <a:spLocks noGrp="1"/>
          </p:cNvSpPr>
          <p:nvPr>
            <p:ph idx="1"/>
          </p:nvPr>
        </p:nvSpPr>
        <p:spPr>
          <a:xfrm>
            <a:off x="838200" y="1364974"/>
            <a:ext cx="10515600" cy="4811989"/>
          </a:xfrm>
        </p:spPr>
        <p:txBody>
          <a:bodyPr vert="horz" lIns="91440" tIns="45720" rIns="91440" bIns="45720" rtlCol="0" anchor="t">
            <a:noAutofit/>
          </a:bodyPr>
          <a:lstStyle/>
          <a:p>
            <a:pPr lvl="1"/>
            <a:r>
              <a:rPr lang="en-US" sz="2800" dirty="0">
                <a:solidFill>
                  <a:srgbClr val="000000"/>
                </a:solidFill>
                <a:latin typeface="Times New Roman" charset="0"/>
                <a:ea typeface="Times New Roman" charset="0"/>
                <a:cs typeface="Times New Roman" charset="0"/>
              </a:rPr>
              <a:t>State Legislative Issues</a:t>
            </a:r>
          </a:p>
          <a:p>
            <a:pPr lvl="1"/>
            <a:r>
              <a:rPr lang="en-US" sz="2800" dirty="0">
                <a:solidFill>
                  <a:srgbClr val="000000"/>
                </a:solidFill>
                <a:latin typeface="Times New Roman" charset="0"/>
                <a:ea typeface="Times New Roman" charset="0"/>
                <a:cs typeface="Times New Roman" charset="0"/>
              </a:rPr>
              <a:t>Medicaid Reform</a:t>
            </a:r>
          </a:p>
          <a:p>
            <a:pPr lvl="1"/>
            <a:r>
              <a:rPr lang="en-US" sz="2800" dirty="0">
                <a:solidFill>
                  <a:srgbClr val="000000"/>
                </a:solidFill>
                <a:latin typeface="Times New Roman" charset="0"/>
                <a:ea typeface="Times New Roman" charset="0"/>
                <a:cs typeface="Times New Roman" charset="0"/>
              </a:rPr>
              <a:t>Payor Update</a:t>
            </a:r>
          </a:p>
          <a:p>
            <a:pPr lvl="1"/>
            <a:r>
              <a:rPr lang="en-US" sz="2800" dirty="0">
                <a:solidFill>
                  <a:srgbClr val="000000"/>
                </a:solidFill>
                <a:latin typeface="Times New Roman" charset="0"/>
                <a:ea typeface="Times New Roman" charset="0"/>
                <a:cs typeface="Times New Roman" charset="0"/>
              </a:rPr>
              <a:t>Regulatory Update</a:t>
            </a:r>
          </a:p>
        </p:txBody>
      </p:sp>
      <p:sp>
        <p:nvSpPr>
          <p:cNvPr id="5" name="Slide Number Placeholder 4"/>
          <p:cNvSpPr>
            <a:spLocks noGrp="1"/>
          </p:cNvSpPr>
          <p:nvPr>
            <p:ph type="sldNum" sz="quarter" idx="12"/>
          </p:nvPr>
        </p:nvSpPr>
        <p:spPr/>
        <p:txBody>
          <a:bodyPr/>
          <a:lstStyle/>
          <a:p>
            <a:fld id="{C944E8EB-3127-D64C-B46C-10E5E4CA8429}" type="slidenum">
              <a:rPr lang="en-US" smtClean="0"/>
              <a:t>2</a:t>
            </a:fld>
            <a:endParaRPr lang="en-US" dirty="0"/>
          </a:p>
        </p:txBody>
      </p:sp>
    </p:spTree>
    <p:extLst>
      <p:ext uri="{BB962C8B-B14F-4D97-AF65-F5344CB8AC3E}">
        <p14:creationId xmlns:p14="http://schemas.microsoft.com/office/powerpoint/2010/main" val="41256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Medicaid Secondary Claim Payment Issues</a:t>
            </a:r>
          </a:p>
        </p:txBody>
      </p:sp>
      <p:sp>
        <p:nvSpPr>
          <p:cNvPr id="3" name="Content Placeholder 2"/>
          <p:cNvSpPr>
            <a:spLocks noGrp="1"/>
          </p:cNvSpPr>
          <p:nvPr>
            <p:ph idx="1"/>
          </p:nvPr>
        </p:nvSpPr>
        <p:spPr/>
        <p:txBody>
          <a:bodyPr>
            <a:normAutofit/>
          </a:bodyPr>
          <a:lstStyle/>
          <a:p>
            <a:r>
              <a:rPr lang="en-US" sz="2000" dirty="0">
                <a:latin typeface="Times New Roman" charset="0"/>
                <a:ea typeface="Times New Roman" charset="0"/>
                <a:cs typeface="Times New Roman" charset="0"/>
              </a:rPr>
              <a:t>On September 25, 2017, DMA announced that it would be suspending the new Medicaid secondary claims edits related to Claim Adjustment Reason Code (CARC) 97 for 90 days.  </a:t>
            </a:r>
          </a:p>
          <a:p>
            <a:r>
              <a:rPr lang="en-US" sz="2000" dirty="0">
                <a:latin typeface="Times New Roman" charset="0"/>
                <a:ea typeface="Times New Roman" charset="0"/>
                <a:cs typeface="Times New Roman" charset="0"/>
              </a:rPr>
              <a:t>During this 90-day period, NCTracks will allow the claim or claim line billed with primary payer CARC 97 to process and adjudicate without denying the claim or claim line.  DMA will provide further instructions before the 90-day period expires.  </a:t>
            </a:r>
          </a:p>
          <a:p>
            <a:r>
              <a:rPr lang="en-US" sz="2000" dirty="0">
                <a:latin typeface="Times New Roman" charset="0"/>
                <a:ea typeface="Times New Roman" charset="0"/>
                <a:cs typeface="Times New Roman" charset="0"/>
              </a:rPr>
              <a:t>During this 90-day period, hospitals should work with their vendors to ensure that they can submit claims with CARC information, at the header and detail line level, exactly as it appears on the primary payer’s EOB/Remittance.</a:t>
            </a:r>
          </a:p>
          <a:p>
            <a:r>
              <a:rPr lang="en-US" sz="2000" dirty="0">
                <a:latin typeface="Times New Roman" charset="0"/>
                <a:ea typeface="Times New Roman" charset="0"/>
                <a:cs typeface="Times New Roman" charset="0"/>
              </a:rPr>
              <a:t>Mismatches created by payor’s different billing requirements</a:t>
            </a:r>
            <a:endParaRPr lang="en-US" dirty="0"/>
          </a:p>
        </p:txBody>
      </p:sp>
      <p:sp>
        <p:nvSpPr>
          <p:cNvPr id="4" name="Slide Number Placeholder 3"/>
          <p:cNvSpPr>
            <a:spLocks noGrp="1"/>
          </p:cNvSpPr>
          <p:nvPr>
            <p:ph type="sldNum" sz="quarter" idx="12"/>
          </p:nvPr>
        </p:nvSpPr>
        <p:spPr/>
        <p:txBody>
          <a:bodyPr/>
          <a:lstStyle/>
          <a:p>
            <a:fld id="{C944E8EB-3127-D64C-B46C-10E5E4CA8429}" type="slidenum">
              <a:rPr lang="en-US" smtClean="0"/>
              <a:t>20</a:t>
            </a:fld>
            <a:endParaRPr lang="en-US" dirty="0"/>
          </a:p>
        </p:txBody>
      </p:sp>
    </p:spTree>
    <p:extLst>
      <p:ext uri="{BB962C8B-B14F-4D97-AF65-F5344CB8AC3E}">
        <p14:creationId xmlns:p14="http://schemas.microsoft.com/office/powerpoint/2010/main" val="104849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Times New Roman" charset="0"/>
                <a:ea typeface="Times New Roman" charset="0"/>
                <a:cs typeface="Times New Roman" charset="0"/>
              </a:rPr>
              <a:t>Regulatory Update</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944E8EB-3127-D64C-B46C-10E5E4CA8429}" type="slidenum">
              <a:rPr lang="en-US" smtClean="0"/>
              <a:t>21</a:t>
            </a:fld>
            <a:endParaRPr lang="en-US" dirty="0"/>
          </a:p>
        </p:txBody>
      </p:sp>
    </p:spTree>
    <p:extLst>
      <p:ext uri="{BB962C8B-B14F-4D97-AF65-F5344CB8AC3E}">
        <p14:creationId xmlns:p14="http://schemas.microsoft.com/office/powerpoint/2010/main" val="161091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CMS Releases Final OPPS Rule for 2018</a:t>
            </a:r>
          </a:p>
        </p:txBody>
      </p:sp>
      <p:sp>
        <p:nvSpPr>
          <p:cNvPr id="3" name="Content Placeholder 2"/>
          <p:cNvSpPr>
            <a:spLocks noGrp="1"/>
          </p:cNvSpPr>
          <p:nvPr>
            <p:ph idx="1"/>
          </p:nvPr>
        </p:nvSpPr>
        <p:spPr/>
        <p:txBody>
          <a:bodyPr>
            <a:normAutofit/>
          </a:bodyPr>
          <a:lstStyle/>
          <a:p>
            <a:pPr lvl="0"/>
            <a:r>
              <a:rPr lang="en-US" sz="2400" dirty="0">
                <a:latin typeface="Times New Roman" charset="0"/>
                <a:ea typeface="Times New Roman" charset="0"/>
                <a:cs typeface="Times New Roman" charset="0"/>
              </a:rPr>
              <a:t>Finalized proposal that cuts Medicare Part B drug reimbursement to hospitals in the 340B drug discount program for separately payable drugs by nearly 30 percent, from average sales price (ASP) plus 6 percent to ASP minus 22.5 percent.  The reduction takes effect January 1, 2018.  </a:t>
            </a:r>
          </a:p>
          <a:p>
            <a:pPr lvl="0"/>
            <a:r>
              <a:rPr lang="en-US" sz="2400" dirty="0">
                <a:latin typeface="Times New Roman" charset="0"/>
                <a:ea typeface="Times New Roman" charset="0"/>
                <a:cs typeface="Times New Roman" charset="0"/>
              </a:rPr>
              <a:t>Payment reduction does not affect critical access hospitals, which are not paid under the OPPS, rural sole community hospitals, children’s hospitals, and PPS-exempt cancer hospitals.  </a:t>
            </a:r>
          </a:p>
          <a:p>
            <a:pPr lvl="0"/>
            <a:r>
              <a:rPr lang="en-US" sz="2400" dirty="0">
                <a:latin typeface="Times New Roman" charset="0"/>
                <a:ea typeface="Times New Roman" charset="0"/>
                <a:cs typeface="Times New Roman" charset="0"/>
              </a:rPr>
              <a:t>Payment reduction applies to hospitals enrolled in 340B as disproportionate share (DSH) hospitals and rural referral centers (RRC).</a:t>
            </a:r>
          </a:p>
          <a:p>
            <a:endParaRPr lang="en-US" dirty="0"/>
          </a:p>
        </p:txBody>
      </p:sp>
      <p:sp>
        <p:nvSpPr>
          <p:cNvPr id="4" name="Slide Number Placeholder 3"/>
          <p:cNvSpPr>
            <a:spLocks noGrp="1"/>
          </p:cNvSpPr>
          <p:nvPr>
            <p:ph type="sldNum" sz="quarter" idx="12"/>
          </p:nvPr>
        </p:nvSpPr>
        <p:spPr/>
        <p:txBody>
          <a:bodyPr/>
          <a:lstStyle/>
          <a:p>
            <a:fld id="{C944E8EB-3127-D64C-B46C-10E5E4CA8429}" type="slidenum">
              <a:rPr lang="en-US" smtClean="0"/>
              <a:t>22</a:t>
            </a:fld>
            <a:endParaRPr lang="en-US" dirty="0"/>
          </a:p>
        </p:txBody>
      </p:sp>
    </p:spTree>
    <p:extLst>
      <p:ext uri="{BB962C8B-B14F-4D97-AF65-F5344CB8AC3E}">
        <p14:creationId xmlns:p14="http://schemas.microsoft.com/office/powerpoint/2010/main" val="146268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CMS Releases Final OPPS Rule for 2018</a:t>
            </a:r>
            <a:endParaRPr lang="en-US" dirty="0"/>
          </a:p>
        </p:txBody>
      </p:sp>
      <p:sp>
        <p:nvSpPr>
          <p:cNvPr id="3" name="Content Placeholder 2"/>
          <p:cNvSpPr>
            <a:spLocks noGrp="1"/>
          </p:cNvSpPr>
          <p:nvPr>
            <p:ph idx="1"/>
          </p:nvPr>
        </p:nvSpPr>
        <p:spPr/>
        <p:txBody>
          <a:bodyPr>
            <a:normAutofit/>
          </a:bodyPr>
          <a:lstStyle/>
          <a:p>
            <a:r>
              <a:rPr lang="en-US" sz="2400" dirty="0">
                <a:latin typeface="Times New Roman" charset="0"/>
                <a:ea typeface="Times New Roman" charset="0"/>
                <a:cs typeface="Times New Roman" charset="0"/>
              </a:rPr>
              <a:t>CMS estimates that the final rule will reduce hospital’s Medicare Part B drug reimbursement by $1.6 billion, higher than the $900 million estimate in the proposed rule.  </a:t>
            </a:r>
          </a:p>
          <a:p>
            <a:r>
              <a:rPr lang="en-US" sz="2400" dirty="0">
                <a:latin typeface="Times New Roman" charset="0"/>
                <a:ea typeface="Times New Roman" charset="0"/>
                <a:cs typeface="Times New Roman" charset="0"/>
              </a:rPr>
              <a:t>CMS stated that it will redistribute the “savings” to payment under the OPPS for non-drug items and services to all hospitals, including non-340B hospitals.</a:t>
            </a:r>
          </a:p>
          <a:p>
            <a:pPr lvl="0"/>
            <a:r>
              <a:rPr lang="en-US" sz="2400" dirty="0">
                <a:latin typeface="Times New Roman" charset="0"/>
                <a:ea typeface="Times New Roman" charset="0"/>
                <a:cs typeface="Times New Roman" charset="0"/>
              </a:rPr>
              <a:t>The final rule also establishes two modifiers to identify 340B drugs billed under OPPS that hospitals must begin using effective January 1, 2018</a:t>
            </a:r>
          </a:p>
          <a:p>
            <a:pPr lvl="1"/>
            <a:r>
              <a:rPr lang="en-US" sz="2000" dirty="0">
                <a:latin typeface="Times New Roman" charset="0"/>
                <a:ea typeface="Times New Roman" charset="0"/>
                <a:cs typeface="Times New Roman" charset="0"/>
              </a:rPr>
              <a:t>One for 340B hospitals that are subject to the payment reduction (JB)</a:t>
            </a:r>
          </a:p>
          <a:p>
            <a:pPr lvl="1"/>
            <a:r>
              <a:rPr lang="en-US" sz="2000" dirty="0">
                <a:latin typeface="Times New Roman" charset="0"/>
                <a:ea typeface="Times New Roman" charset="0"/>
                <a:cs typeface="Times New Roman" charset="0"/>
              </a:rPr>
              <a:t>Separate informational modifier for 340B hospitals not subject to the payment reduction (TB)  </a:t>
            </a:r>
          </a:p>
        </p:txBody>
      </p:sp>
      <p:sp>
        <p:nvSpPr>
          <p:cNvPr id="4" name="Slide Number Placeholder 3"/>
          <p:cNvSpPr>
            <a:spLocks noGrp="1"/>
          </p:cNvSpPr>
          <p:nvPr>
            <p:ph type="sldNum" sz="quarter" idx="12"/>
          </p:nvPr>
        </p:nvSpPr>
        <p:spPr/>
        <p:txBody>
          <a:bodyPr/>
          <a:lstStyle/>
          <a:p>
            <a:fld id="{C944E8EB-3127-D64C-B46C-10E5E4CA8429}" type="slidenum">
              <a:rPr lang="en-US" smtClean="0"/>
              <a:t>23</a:t>
            </a:fld>
            <a:endParaRPr lang="en-US" dirty="0"/>
          </a:p>
        </p:txBody>
      </p:sp>
    </p:spTree>
    <p:extLst>
      <p:ext uri="{BB962C8B-B14F-4D97-AF65-F5344CB8AC3E}">
        <p14:creationId xmlns:p14="http://schemas.microsoft.com/office/powerpoint/2010/main" val="205150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CMS Releases Final OPPS Rule for 2018</a:t>
            </a:r>
            <a:endParaRPr lang="en-US" dirty="0"/>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The America Hospital Association (AHA), the Association of American Medical Colleges (AAMC), and America’s Essential Hospitals (AEH) said they will challenge the 340B payment change in court, arguing that the new policy subverts Congress’ intent for the program.</a:t>
            </a:r>
          </a:p>
        </p:txBody>
      </p:sp>
      <p:sp>
        <p:nvSpPr>
          <p:cNvPr id="4" name="Slide Number Placeholder 3"/>
          <p:cNvSpPr>
            <a:spLocks noGrp="1"/>
          </p:cNvSpPr>
          <p:nvPr>
            <p:ph type="sldNum" sz="quarter" idx="12"/>
          </p:nvPr>
        </p:nvSpPr>
        <p:spPr/>
        <p:txBody>
          <a:bodyPr/>
          <a:lstStyle/>
          <a:p>
            <a:fld id="{C944E8EB-3127-D64C-B46C-10E5E4CA8429}" type="slidenum">
              <a:rPr lang="en-US" smtClean="0"/>
              <a:t>24</a:t>
            </a:fld>
            <a:endParaRPr lang="en-US" dirty="0"/>
          </a:p>
        </p:txBody>
      </p:sp>
    </p:spTree>
    <p:extLst>
      <p:ext uri="{BB962C8B-B14F-4D97-AF65-F5344CB8AC3E}">
        <p14:creationId xmlns:p14="http://schemas.microsoft.com/office/powerpoint/2010/main" val="1513829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charset="0"/>
                <a:ea typeface="Times New Roman" charset="0"/>
                <a:cs typeface="Times New Roman" charset="0"/>
              </a:rPr>
              <a:t>CMS Releases Final 2018 Physician Payment Rule</a:t>
            </a:r>
          </a:p>
        </p:txBody>
      </p:sp>
      <p:sp>
        <p:nvSpPr>
          <p:cNvPr id="3" name="Content Placeholder 2"/>
          <p:cNvSpPr>
            <a:spLocks noGrp="1"/>
          </p:cNvSpPr>
          <p:nvPr>
            <p:ph idx="1"/>
          </p:nvPr>
        </p:nvSpPr>
        <p:spPr/>
        <p:txBody>
          <a:bodyPr>
            <a:normAutofit/>
          </a:bodyPr>
          <a:lstStyle/>
          <a:p>
            <a:r>
              <a:rPr lang="en-US" sz="2400" dirty="0">
                <a:latin typeface="Times New Roman" charset="0"/>
                <a:ea typeface="Times New Roman" charset="0"/>
                <a:cs typeface="Times New Roman" charset="0"/>
              </a:rPr>
              <a:t>Makes changes to policies implementing the site-neutral provisions of Section 603 of the Bipartisan Budget Act of 2015. </a:t>
            </a:r>
          </a:p>
          <a:p>
            <a:r>
              <a:rPr lang="en-US" sz="2400" dirty="0">
                <a:latin typeface="Times New Roman" charset="0"/>
                <a:ea typeface="Times New Roman" charset="0"/>
                <a:cs typeface="Times New Roman" charset="0"/>
              </a:rPr>
              <a:t>Section 603 requires that, except for dedicated emergency department services, services furnished in off-campus provider-based departments that began billing under the OPPS on or after Nov. 2, 2015, or that could not meet the 21st Century Cures "mid-build" exception, will no longer be paid under the outpatient prospective payment system, but under another applicable Part B payment system. </a:t>
            </a:r>
          </a:p>
          <a:p>
            <a:r>
              <a:rPr lang="en-US" sz="2400" dirty="0">
                <a:latin typeface="Times New Roman" charset="0"/>
                <a:ea typeface="Times New Roman" charset="0"/>
                <a:cs typeface="Times New Roman" charset="0"/>
              </a:rPr>
              <a:t>Confirms policy to pay hospitals at 40%, rather than 50%, of the OPPS rate for non-excepted services in 2018.  </a:t>
            </a:r>
          </a:p>
        </p:txBody>
      </p:sp>
      <p:sp>
        <p:nvSpPr>
          <p:cNvPr id="4" name="Slide Number Placeholder 3"/>
          <p:cNvSpPr>
            <a:spLocks noGrp="1"/>
          </p:cNvSpPr>
          <p:nvPr>
            <p:ph type="sldNum" sz="quarter" idx="12"/>
          </p:nvPr>
        </p:nvSpPr>
        <p:spPr/>
        <p:txBody>
          <a:bodyPr/>
          <a:lstStyle/>
          <a:p>
            <a:fld id="{C944E8EB-3127-D64C-B46C-10E5E4CA8429}" type="slidenum">
              <a:rPr lang="en-US" smtClean="0"/>
              <a:t>25</a:t>
            </a:fld>
            <a:endParaRPr lang="en-US" dirty="0"/>
          </a:p>
        </p:txBody>
      </p:sp>
    </p:spTree>
    <p:extLst>
      <p:ext uri="{BB962C8B-B14F-4D97-AF65-F5344CB8AC3E}">
        <p14:creationId xmlns:p14="http://schemas.microsoft.com/office/powerpoint/2010/main" val="99108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400" b="1" dirty="0">
                <a:latin typeface="Times New Roman" charset="0"/>
                <a:ea typeface="Times New Roman" charset="0"/>
                <a:cs typeface="Times New Roman" charset="0"/>
              </a:rPr>
              <a:t>Questions/Discussion</a:t>
            </a:r>
          </a:p>
          <a:p>
            <a:pPr marL="0" indent="0" algn="ctr">
              <a:buNone/>
            </a:pPr>
            <a:endParaRPr lang="en-US" sz="4400" b="1" dirty="0">
              <a:latin typeface="Times New Roman" charset="0"/>
              <a:ea typeface="Times New Roman" charset="0"/>
              <a:cs typeface="Times New Roman" charset="0"/>
            </a:endParaRPr>
          </a:p>
          <a:p>
            <a:pPr marL="0" indent="0" algn="ctr">
              <a:buNone/>
            </a:pPr>
            <a:r>
              <a:rPr lang="en-US" sz="4400" b="1" dirty="0">
                <a:latin typeface="Times New Roman" charset="0"/>
                <a:ea typeface="Times New Roman" charset="0"/>
                <a:cs typeface="Times New Roman" charset="0"/>
              </a:rPr>
              <a:t>Ronnie Cook</a:t>
            </a:r>
          </a:p>
          <a:p>
            <a:pPr marL="0" indent="0" algn="ctr">
              <a:buNone/>
            </a:pPr>
            <a:r>
              <a:rPr lang="en-US" sz="4400" b="1" dirty="0">
                <a:latin typeface="Times New Roman" charset="0"/>
                <a:ea typeface="Times New Roman" charset="0"/>
                <a:cs typeface="Times New Roman" charset="0"/>
                <a:hlinkClick r:id="rId2"/>
              </a:rPr>
              <a:t>rcook@ncha.org</a:t>
            </a:r>
            <a:endParaRPr lang="en-US" sz="4400" b="1" dirty="0">
              <a:latin typeface="Times New Roman" charset="0"/>
              <a:ea typeface="Times New Roman" charset="0"/>
              <a:cs typeface="Times New Roman" charset="0"/>
            </a:endParaRPr>
          </a:p>
          <a:p>
            <a:pPr marL="0" indent="0" algn="ctr">
              <a:buNone/>
            </a:pPr>
            <a:r>
              <a:rPr lang="en-US" sz="4400" b="1" dirty="0">
                <a:latin typeface="Times New Roman" charset="0"/>
                <a:ea typeface="Times New Roman" charset="0"/>
                <a:cs typeface="Times New Roman" charset="0"/>
              </a:rPr>
              <a:t>919-677-4225 </a:t>
            </a:r>
          </a:p>
        </p:txBody>
      </p:sp>
      <p:sp>
        <p:nvSpPr>
          <p:cNvPr id="5" name="Slide Number Placeholder 4"/>
          <p:cNvSpPr>
            <a:spLocks noGrp="1"/>
          </p:cNvSpPr>
          <p:nvPr>
            <p:ph type="sldNum" sz="quarter" idx="12"/>
          </p:nvPr>
        </p:nvSpPr>
        <p:spPr/>
        <p:txBody>
          <a:bodyPr/>
          <a:lstStyle/>
          <a:p>
            <a:fld id="{C944E8EB-3127-D64C-B46C-10E5E4CA8429}" type="slidenum">
              <a:rPr lang="en-US" smtClean="0"/>
              <a:t>26</a:t>
            </a:fld>
            <a:endParaRPr lang="en-US" dirty="0"/>
          </a:p>
        </p:txBody>
      </p:sp>
    </p:spTree>
    <p:extLst>
      <p:ext uri="{BB962C8B-B14F-4D97-AF65-F5344CB8AC3E}">
        <p14:creationId xmlns:p14="http://schemas.microsoft.com/office/powerpoint/2010/main" val="153920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Times New Roman" charset="0"/>
                <a:ea typeface="Times New Roman" charset="0"/>
                <a:cs typeface="Times New Roman" charset="0"/>
              </a:rPr>
              <a:t>State Legislative Issues</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944E8EB-3127-D64C-B46C-10E5E4CA8429}" type="slidenum">
              <a:rPr lang="en-US" smtClean="0"/>
              <a:t>3</a:t>
            </a:fld>
            <a:endParaRPr lang="en-US" dirty="0"/>
          </a:p>
        </p:txBody>
      </p:sp>
    </p:spTree>
    <p:extLst>
      <p:ext uri="{BB962C8B-B14F-4D97-AF65-F5344CB8AC3E}">
        <p14:creationId xmlns:p14="http://schemas.microsoft.com/office/powerpoint/2010/main" val="18433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ea typeface="Times New Roman" charset="0"/>
                <a:cs typeface="Times New Roman" charset="0"/>
              </a:rPr>
              <a:t>State Legislative Issues</a:t>
            </a: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Certificate of Need</a:t>
            </a:r>
          </a:p>
          <a:p>
            <a:r>
              <a:rPr lang="en-US" dirty="0">
                <a:latin typeface="Times New Roman" charset="0"/>
                <a:ea typeface="Times New Roman" charset="0"/>
                <a:cs typeface="Times New Roman" charset="0"/>
              </a:rPr>
              <a:t>Taxes</a:t>
            </a:r>
          </a:p>
          <a:p>
            <a:r>
              <a:rPr lang="en-US" dirty="0">
                <a:latin typeface="Times New Roman" charset="0"/>
                <a:ea typeface="Times New Roman" charset="0"/>
                <a:cs typeface="Times New Roman" charset="0"/>
              </a:rPr>
              <a:t>Graduate Medical Education</a:t>
            </a:r>
          </a:p>
          <a:p>
            <a:r>
              <a:rPr lang="en-US" dirty="0">
                <a:latin typeface="Times New Roman" charset="0"/>
                <a:ea typeface="Times New Roman" charset="0"/>
                <a:cs typeface="Times New Roman" charset="0"/>
              </a:rPr>
              <a:t>Behavioral Health</a:t>
            </a:r>
          </a:p>
        </p:txBody>
      </p:sp>
      <p:sp>
        <p:nvSpPr>
          <p:cNvPr id="4" name="Slide Number Placeholder 3"/>
          <p:cNvSpPr>
            <a:spLocks noGrp="1"/>
          </p:cNvSpPr>
          <p:nvPr>
            <p:ph type="sldNum" sz="quarter" idx="12"/>
          </p:nvPr>
        </p:nvSpPr>
        <p:spPr/>
        <p:txBody>
          <a:bodyPr/>
          <a:lstStyle/>
          <a:p>
            <a:fld id="{C944E8EB-3127-D64C-B46C-10E5E4CA8429}" type="slidenum">
              <a:rPr lang="en-US" smtClean="0"/>
              <a:t>4</a:t>
            </a:fld>
            <a:endParaRPr lang="en-US" dirty="0"/>
          </a:p>
        </p:txBody>
      </p:sp>
    </p:spTree>
    <p:extLst>
      <p:ext uri="{BB962C8B-B14F-4D97-AF65-F5344CB8AC3E}">
        <p14:creationId xmlns:p14="http://schemas.microsoft.com/office/powerpoint/2010/main" val="110658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Times New Roman" charset="0"/>
                <a:ea typeface="Times New Roman" charset="0"/>
                <a:cs typeface="Times New Roman" charset="0"/>
              </a:rPr>
              <a:t>Medicaid Reform</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944E8EB-3127-D64C-B46C-10E5E4CA8429}" type="slidenum">
              <a:rPr lang="en-US" smtClean="0"/>
              <a:t>5</a:t>
            </a:fld>
            <a:endParaRPr lang="en-US" dirty="0"/>
          </a:p>
        </p:txBody>
      </p:sp>
    </p:spTree>
    <p:extLst>
      <p:ext uri="{BB962C8B-B14F-4D97-AF65-F5344CB8AC3E}">
        <p14:creationId xmlns:p14="http://schemas.microsoft.com/office/powerpoint/2010/main" val="172314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Timeline </a:t>
            </a:r>
          </a:p>
        </p:txBody>
      </p:sp>
      <p:sp>
        <p:nvSpPr>
          <p:cNvPr id="3" name="Content Placeholder 2"/>
          <p:cNvSpPr>
            <a:spLocks noGrp="1"/>
          </p:cNvSpPr>
          <p:nvPr>
            <p:ph idx="1"/>
          </p:nvPr>
        </p:nvSpPr>
        <p:spPr>
          <a:xfrm>
            <a:off x="838200" y="1497496"/>
            <a:ext cx="10515600" cy="4679467"/>
          </a:xfrm>
        </p:spPr>
        <p:txBody>
          <a:bodyPr/>
          <a:lstStyle/>
          <a:p>
            <a:pPr marL="0" indent="0">
              <a:spcBef>
                <a:spcPts val="280"/>
              </a:spcBef>
              <a:buNone/>
            </a:pPr>
            <a:r>
              <a:rPr lang="en-US" sz="2400" dirty="0">
                <a:latin typeface="Times New Roman" charset="0"/>
                <a:ea typeface="Times New Roman" charset="0"/>
                <a:cs typeface="Times New Roman" charset="0"/>
              </a:rPr>
              <a:t>July 2013			Legislature directs DHHS to develop 						Medicaid reform plan</a:t>
            </a:r>
          </a:p>
          <a:p>
            <a:pPr marL="0" indent="0">
              <a:spcBef>
                <a:spcPts val="280"/>
              </a:spcBef>
              <a:buNone/>
            </a:pPr>
            <a:endParaRPr lang="en-US" sz="2400" dirty="0">
              <a:latin typeface="Times New Roman" charset="0"/>
              <a:ea typeface="Times New Roman" charset="0"/>
              <a:cs typeface="Times New Roman" charset="0"/>
            </a:endParaRPr>
          </a:p>
          <a:p>
            <a:pPr marL="0" indent="0">
              <a:spcBef>
                <a:spcPts val="280"/>
              </a:spcBef>
              <a:buNone/>
            </a:pPr>
            <a:r>
              <a:rPr lang="en-US" sz="2400" dirty="0">
                <a:latin typeface="Times New Roman" charset="0"/>
                <a:ea typeface="Times New Roman" charset="0"/>
                <a:cs typeface="Times New Roman" charset="0"/>
              </a:rPr>
              <a:t>March 2014			DHHS releases provider-led ACO 							Medicaid reform plan</a:t>
            </a:r>
          </a:p>
          <a:p>
            <a:pPr marL="0" indent="0">
              <a:spcBef>
                <a:spcPts val="280"/>
              </a:spcBef>
              <a:buNone/>
            </a:pPr>
            <a:endParaRPr lang="en-US" sz="2400" dirty="0">
              <a:latin typeface="Times New Roman" charset="0"/>
              <a:ea typeface="Times New Roman" charset="0"/>
              <a:cs typeface="Times New Roman" charset="0"/>
            </a:endParaRPr>
          </a:p>
          <a:p>
            <a:pPr marL="0" indent="0">
              <a:spcBef>
                <a:spcPts val="280"/>
              </a:spcBef>
              <a:buNone/>
            </a:pPr>
            <a:r>
              <a:rPr lang="en-US" sz="2400" dirty="0">
                <a:latin typeface="Times New Roman" charset="0"/>
                <a:ea typeface="Times New Roman" charset="0"/>
                <a:cs typeface="Times New Roman" charset="0"/>
              </a:rPr>
              <a:t>July 2015			Legislature passes Medicaid reform bill: 						hybrid MCO/PLE model</a:t>
            </a:r>
          </a:p>
          <a:p>
            <a:pPr marL="0" indent="0">
              <a:spcBef>
                <a:spcPts val="280"/>
              </a:spcBef>
              <a:buNone/>
            </a:pPr>
            <a:endParaRPr lang="en-US" sz="2400" dirty="0">
              <a:latin typeface="Times New Roman" charset="0"/>
              <a:ea typeface="Times New Roman" charset="0"/>
              <a:cs typeface="Times New Roman" charset="0"/>
            </a:endParaRPr>
          </a:p>
          <a:p>
            <a:pPr marL="0" indent="0">
              <a:spcBef>
                <a:spcPts val="280"/>
              </a:spcBef>
              <a:buNone/>
            </a:pPr>
            <a:r>
              <a:rPr lang="en-US" sz="2400" dirty="0">
                <a:latin typeface="Times New Roman" charset="0"/>
                <a:ea typeface="Times New Roman" charset="0"/>
                <a:cs typeface="Times New Roman" charset="0"/>
              </a:rPr>
              <a:t>June 2016			DHHS submitted waiver to CMS</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6</a:t>
            </a:fld>
            <a:endParaRPr lang="en-US" dirty="0"/>
          </a:p>
        </p:txBody>
      </p:sp>
    </p:spTree>
    <p:extLst>
      <p:ext uri="{BB962C8B-B14F-4D97-AF65-F5344CB8AC3E}">
        <p14:creationId xmlns:p14="http://schemas.microsoft.com/office/powerpoint/2010/main" val="98973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Timeline (Cont’d)</a:t>
            </a:r>
          </a:p>
        </p:txBody>
      </p:sp>
      <p:sp>
        <p:nvSpPr>
          <p:cNvPr id="3" name="Content Placeholder 2"/>
          <p:cNvSpPr>
            <a:spLocks noGrp="1"/>
          </p:cNvSpPr>
          <p:nvPr>
            <p:ph idx="1"/>
          </p:nvPr>
        </p:nvSpPr>
        <p:spPr>
          <a:xfrm>
            <a:off x="838200" y="1333500"/>
            <a:ext cx="10515600" cy="4843463"/>
          </a:xfrm>
        </p:spPr>
        <p:txBody>
          <a:bodyPr>
            <a:normAutofit/>
          </a:bodyPr>
          <a:lstStyle/>
          <a:p>
            <a:pPr marL="0" indent="0">
              <a:spcBef>
                <a:spcPts val="280"/>
              </a:spcBef>
              <a:buNone/>
            </a:pPr>
            <a:r>
              <a:rPr lang="en-US" sz="2400" dirty="0">
                <a:latin typeface="Times New Roman" charset="0"/>
                <a:ea typeface="Times New Roman" charset="0"/>
                <a:cs typeface="Times New Roman" charset="0"/>
              </a:rPr>
              <a:t>May 2017		DHHS solicits feedback on pending waiver</a:t>
            </a:r>
          </a:p>
          <a:p>
            <a:pPr marL="0" indent="0">
              <a:spcBef>
                <a:spcPts val="280"/>
              </a:spcBef>
              <a:buNone/>
            </a:pPr>
            <a:endParaRPr lang="en-US" sz="2400" dirty="0">
              <a:latin typeface="Times New Roman" charset="0"/>
              <a:ea typeface="Times New Roman" charset="0"/>
              <a:cs typeface="Times New Roman" charset="0"/>
            </a:endParaRPr>
          </a:p>
          <a:p>
            <a:pPr marL="0" indent="0">
              <a:spcBef>
                <a:spcPts val="280"/>
              </a:spcBef>
              <a:buNone/>
            </a:pPr>
            <a:r>
              <a:rPr lang="en-US" sz="2400" dirty="0">
                <a:latin typeface="Times New Roman" charset="0"/>
                <a:ea typeface="Times New Roman" charset="0"/>
                <a:cs typeface="Times New Roman" charset="0"/>
              </a:rPr>
              <a:t>Sept 2017		DHHS solicits feedback on its revised reform</a:t>
            </a:r>
          </a:p>
          <a:p>
            <a:pPr marL="0" indent="0">
              <a:spcBef>
                <a:spcPts val="280"/>
              </a:spcBef>
              <a:buNone/>
            </a:pPr>
            <a:r>
              <a:rPr lang="en-US" sz="2400" dirty="0">
                <a:latin typeface="Times New Roman" charset="0"/>
                <a:ea typeface="Times New Roman" charset="0"/>
                <a:cs typeface="Times New Roman" charset="0"/>
              </a:rPr>
              <a:t> 			proposal</a:t>
            </a:r>
          </a:p>
          <a:p>
            <a:pPr marL="0" indent="0">
              <a:spcBef>
                <a:spcPts val="280"/>
              </a:spcBef>
              <a:buNone/>
            </a:pPr>
            <a:endParaRPr lang="en-US" sz="2400" dirty="0">
              <a:latin typeface="Times New Roman" charset="0"/>
              <a:ea typeface="Times New Roman" charset="0"/>
              <a:cs typeface="Times New Roman" charset="0"/>
            </a:endParaRPr>
          </a:p>
          <a:p>
            <a:pPr marL="0" indent="0">
              <a:spcBef>
                <a:spcPts val="280"/>
              </a:spcBef>
              <a:buNone/>
            </a:pPr>
            <a:r>
              <a:rPr lang="en-US" sz="2400" dirty="0">
                <a:latin typeface="Times New Roman" charset="0"/>
                <a:ea typeface="Times New Roman" charset="0"/>
                <a:cs typeface="Times New Roman" charset="0"/>
              </a:rPr>
              <a:t>July 2019		Projected start date of Medicaid managed</a:t>
            </a:r>
          </a:p>
          <a:p>
            <a:pPr marL="0" indent="0">
              <a:spcBef>
                <a:spcPts val="280"/>
              </a:spcBef>
              <a:buNone/>
            </a:pPr>
            <a:r>
              <a:rPr lang="en-US" sz="2400" dirty="0">
                <a:latin typeface="Times New Roman" charset="0"/>
                <a:ea typeface="Times New Roman" charset="0"/>
                <a:cs typeface="Times New Roman" charset="0"/>
              </a:rPr>
              <a:t> 			care (but actual start is contingent on when 						CMS approves the waiver)</a:t>
            </a:r>
          </a:p>
          <a:p>
            <a:pPr marL="0" indent="0">
              <a:spcBef>
                <a:spcPts val="280"/>
              </a:spcBef>
              <a:buNone/>
            </a:pPr>
            <a:endParaRPr lang="en-US" sz="2400" dirty="0">
              <a:latin typeface="Times New Roman" charset="0"/>
              <a:ea typeface="Times New Roman" charset="0"/>
              <a:cs typeface="Times New Roman" charset="0"/>
            </a:endParaRPr>
          </a:p>
          <a:p>
            <a:pPr marL="0" indent="0">
              <a:spcBef>
                <a:spcPts val="280"/>
              </a:spcBef>
              <a:buNone/>
            </a:pPr>
            <a:r>
              <a:rPr lang="en-US" sz="2400" dirty="0">
                <a:latin typeface="Times New Roman" charset="0"/>
                <a:ea typeface="Times New Roman" charset="0"/>
                <a:cs typeface="Times New Roman" charset="0"/>
              </a:rPr>
              <a:t>Mid 2023		Projected start date of behavioral health 						integration (unless changed by legislature)</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7</a:t>
            </a:fld>
            <a:endParaRPr lang="en-US" dirty="0"/>
          </a:p>
        </p:txBody>
      </p:sp>
    </p:spTree>
    <p:extLst>
      <p:ext uri="{BB962C8B-B14F-4D97-AF65-F5344CB8AC3E}">
        <p14:creationId xmlns:p14="http://schemas.microsoft.com/office/powerpoint/2010/main" val="135149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The 1115 Waiver Process </a:t>
            </a:r>
          </a:p>
        </p:txBody>
      </p:sp>
      <p:sp>
        <p:nvSpPr>
          <p:cNvPr id="3" name="Content Placeholder 2"/>
          <p:cNvSpPr>
            <a:spLocks noGrp="1"/>
          </p:cNvSpPr>
          <p:nvPr>
            <p:ph idx="1"/>
          </p:nvPr>
        </p:nvSpPr>
        <p:spPr/>
        <p:txBody>
          <a:bodyPr/>
          <a:lstStyle/>
          <a:p>
            <a:pPr marL="0" indent="0" fontAlgn="base">
              <a:buNone/>
            </a:pPr>
            <a:r>
              <a:rPr lang="en-US" dirty="0">
                <a:latin typeface="Times New Roman" charset="0"/>
                <a:ea typeface="Times New Roman" charset="0"/>
                <a:cs typeface="Times New Roman" charset="0"/>
              </a:rPr>
              <a:t>States can implement a managed care delivery system using three basic types of federal authorities:</a:t>
            </a:r>
          </a:p>
          <a:p>
            <a:pPr fontAlgn="base"/>
            <a:r>
              <a:rPr lang="en-US" dirty="0">
                <a:latin typeface="Times New Roman" charset="0"/>
                <a:ea typeface="Times New Roman" charset="0"/>
                <a:cs typeface="Times New Roman" charset="0"/>
              </a:rPr>
              <a:t>State plan authority [Section 1932(a)]</a:t>
            </a:r>
          </a:p>
          <a:p>
            <a:pPr fontAlgn="base"/>
            <a:r>
              <a:rPr lang="en-US" dirty="0">
                <a:latin typeface="Times New Roman" charset="0"/>
                <a:ea typeface="Times New Roman" charset="0"/>
                <a:cs typeface="Times New Roman" charset="0"/>
              </a:rPr>
              <a:t>Waiver authority [Section 1915 (a) and (b)]</a:t>
            </a:r>
          </a:p>
          <a:p>
            <a:pPr fontAlgn="base"/>
            <a:r>
              <a:rPr lang="en-US" dirty="0">
                <a:latin typeface="Times New Roman" charset="0"/>
                <a:ea typeface="Times New Roman" charset="0"/>
                <a:cs typeface="Times New Roman" charset="0"/>
              </a:rPr>
              <a:t>Waiver authority [Section 1115]</a:t>
            </a:r>
          </a:p>
          <a:p>
            <a:pPr fontAlgn="base"/>
            <a:endParaRPr lang="en-US" dirty="0">
              <a:latin typeface="Times New Roman" charset="0"/>
              <a:ea typeface="Times New Roman" charset="0"/>
              <a:cs typeface="Times New Roman" charset="0"/>
            </a:endParaRPr>
          </a:p>
          <a:p>
            <a:pPr marL="0" indent="0" fontAlgn="base">
              <a:buNone/>
            </a:pPr>
            <a:r>
              <a:rPr lang="en-US" dirty="0">
                <a:latin typeface="Times New Roman" charset="0"/>
                <a:ea typeface="Times New Roman" charset="0"/>
                <a:cs typeface="Times New Roman" charset="0"/>
              </a:rPr>
              <a:t>NC is pursuing the 1115 waiver (as ”directed” by the legislature)</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8</a:t>
            </a:fld>
            <a:endParaRPr lang="en-US" dirty="0"/>
          </a:p>
        </p:txBody>
      </p:sp>
    </p:spTree>
    <p:extLst>
      <p:ext uri="{BB962C8B-B14F-4D97-AF65-F5344CB8AC3E}">
        <p14:creationId xmlns:p14="http://schemas.microsoft.com/office/powerpoint/2010/main" val="165662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Major Aspects of Waiver (and Legislation)</a:t>
            </a:r>
          </a:p>
        </p:txBody>
      </p:sp>
      <p:sp>
        <p:nvSpPr>
          <p:cNvPr id="3" name="Content Placeholder 2"/>
          <p:cNvSpPr>
            <a:spLocks noGrp="1"/>
          </p:cNvSpPr>
          <p:nvPr>
            <p:ph idx="1"/>
          </p:nvPr>
        </p:nvSpPr>
        <p:spPr>
          <a:xfrm>
            <a:off x="838200" y="1537252"/>
            <a:ext cx="10515600" cy="4639711"/>
          </a:xfrm>
        </p:spPr>
        <p:txBody>
          <a:bodyPr/>
          <a:lstStyle/>
          <a:p>
            <a:pPr>
              <a:spcBef>
                <a:spcPts val="0"/>
              </a:spcBef>
            </a:pPr>
            <a:r>
              <a:rPr lang="en-US" dirty="0">
                <a:latin typeface="Times New Roman" charset="0"/>
                <a:ea typeface="Times New Roman" charset="0"/>
                <a:cs typeface="Times New Roman" charset="0"/>
              </a:rPr>
              <a:t>3 Statewide MCOs; up to 12 regional PLEs</a:t>
            </a:r>
          </a:p>
          <a:p>
            <a:pPr marL="457200" lvl="1" indent="0">
              <a:spcBef>
                <a:spcPts val="0"/>
              </a:spcBef>
              <a:buNone/>
            </a:pPr>
            <a:r>
              <a:rPr lang="en-US" dirty="0">
                <a:latin typeface="Times New Roman" charset="0"/>
                <a:ea typeface="Times New Roman" charset="0"/>
                <a:cs typeface="Times New Roman" charset="0"/>
              </a:rPr>
              <a:t>- Last week, DHHS released two requests for information</a:t>
            </a:r>
          </a:p>
          <a:p>
            <a:pPr lvl="2">
              <a:spcBef>
                <a:spcPts val="0"/>
              </a:spcBef>
            </a:pPr>
            <a:r>
              <a:rPr lang="en-US" dirty="0">
                <a:latin typeface="Times New Roman" charset="0"/>
                <a:ea typeface="Times New Roman" charset="0"/>
                <a:cs typeface="Times New Roman" charset="0"/>
              </a:rPr>
              <a:t>Statement of Interest from prepaid health plains due November 22, 2017</a:t>
            </a:r>
          </a:p>
          <a:p>
            <a:pPr lvl="2">
              <a:spcBef>
                <a:spcPts val="0"/>
              </a:spcBef>
            </a:pPr>
            <a:r>
              <a:rPr lang="en-US" dirty="0">
                <a:latin typeface="Times New Roman" charset="0"/>
                <a:ea typeface="Times New Roman" charset="0"/>
                <a:cs typeface="Times New Roman" charset="0"/>
              </a:rPr>
              <a:t>Financial aspects, including capitation rate setting, due December 1, 2017</a:t>
            </a:r>
          </a:p>
          <a:p>
            <a:pPr marL="457200" lvl="1" indent="0">
              <a:spcBef>
                <a:spcPts val="0"/>
              </a:spcBef>
              <a:buNone/>
            </a:pPr>
            <a:r>
              <a:rPr lang="en-US" dirty="0">
                <a:latin typeface="Times New Roman" charset="0"/>
                <a:ea typeface="Times New Roman" charset="0"/>
                <a:cs typeface="Times New Roman" charset="0"/>
              </a:rPr>
              <a:t>- Request of Proposal for potential prepaid health plans expected in Spring 2018</a:t>
            </a:r>
          </a:p>
          <a:p>
            <a:pPr>
              <a:spcBef>
                <a:spcPts val="0"/>
              </a:spcBef>
            </a:pPr>
            <a:r>
              <a:rPr lang="en-US" dirty="0">
                <a:latin typeface="Times New Roman" charset="0"/>
                <a:ea typeface="Times New Roman" charset="0"/>
                <a:cs typeface="Times New Roman" charset="0"/>
              </a:rPr>
              <a:t>6 PLE regions</a:t>
            </a:r>
          </a:p>
          <a:p>
            <a:pPr>
              <a:spcBef>
                <a:spcPts val="0"/>
              </a:spcBef>
            </a:pPr>
            <a:r>
              <a:rPr lang="en-US" dirty="0">
                <a:latin typeface="Times New Roman" charset="0"/>
                <a:ea typeface="Times New Roman" charset="0"/>
                <a:cs typeface="Times New Roman" charset="0"/>
              </a:rPr>
              <a:t>Licensed by DOI; regulated by DHHS</a:t>
            </a:r>
          </a:p>
          <a:p>
            <a:pPr marL="457200" lvl="1" indent="0">
              <a:spcBef>
                <a:spcPts val="0"/>
              </a:spcBef>
              <a:buNone/>
            </a:pPr>
            <a:r>
              <a:rPr lang="en-US" sz="2800" dirty="0">
                <a:latin typeface="Times New Roman" charset="0"/>
                <a:ea typeface="Times New Roman" charset="0"/>
                <a:cs typeface="Times New Roman" charset="0"/>
              </a:rPr>
              <a:t>- DOI looks at solvency</a:t>
            </a:r>
          </a:p>
          <a:p>
            <a:pPr marL="457200" lvl="1" indent="0">
              <a:spcBef>
                <a:spcPts val="0"/>
              </a:spcBef>
              <a:buNone/>
            </a:pPr>
            <a:r>
              <a:rPr lang="en-US" sz="2800" dirty="0">
                <a:latin typeface="Times New Roman" charset="0"/>
                <a:ea typeface="Times New Roman" charset="0"/>
                <a:cs typeface="Times New Roman" charset="0"/>
              </a:rPr>
              <a:t>- NCHA pushing for ”Chapter 58” (insurance law) and other  protections, such as prompt pay requirements</a:t>
            </a:r>
          </a:p>
          <a:p>
            <a:endParaRPr lang="en-US" dirty="0"/>
          </a:p>
        </p:txBody>
      </p:sp>
      <p:sp>
        <p:nvSpPr>
          <p:cNvPr id="5" name="Slide Number Placeholder 4"/>
          <p:cNvSpPr>
            <a:spLocks noGrp="1"/>
          </p:cNvSpPr>
          <p:nvPr>
            <p:ph type="sldNum" sz="quarter" idx="12"/>
          </p:nvPr>
        </p:nvSpPr>
        <p:spPr/>
        <p:txBody>
          <a:bodyPr/>
          <a:lstStyle/>
          <a:p>
            <a:fld id="{C944E8EB-3127-D64C-B46C-10E5E4CA8429}" type="slidenum">
              <a:rPr lang="en-US" smtClean="0"/>
              <a:t>9</a:t>
            </a:fld>
            <a:endParaRPr lang="en-US" dirty="0"/>
          </a:p>
        </p:txBody>
      </p:sp>
    </p:spTree>
    <p:extLst>
      <p:ext uri="{BB962C8B-B14F-4D97-AF65-F5344CB8AC3E}">
        <p14:creationId xmlns:p14="http://schemas.microsoft.com/office/powerpoint/2010/main" val="8633712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 xmlns="0e86131f-94a1-4a70-bc7c-129f14b5e0ad" xsi:nil="true"/>
    <Final xmlns="0e86131f-94a1-4a70-bc7c-129f14b5e0ad" xsi:nil="true"/>
    <SharedWithUsers xmlns="6e570fb3-45c7-4cfc-8b70-1dfea2568f50">
      <UserInfo>
        <DisplayName>Stephanie McGarrah</DisplayName>
        <AccountId>95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8777AE5FDB934AAF19DEA0320E8CCB" ma:contentTypeVersion="9" ma:contentTypeDescription="Create a new document." ma:contentTypeScope="" ma:versionID="94ba914500bc530ea69fdb9b8ad9e9b6">
  <xsd:schema xmlns:xsd="http://www.w3.org/2001/XMLSchema" xmlns:xs="http://www.w3.org/2001/XMLSchema" xmlns:p="http://schemas.microsoft.com/office/2006/metadata/properties" xmlns:ns2="6e570fb3-45c7-4cfc-8b70-1dfea2568f50" xmlns:ns3="0e86131f-94a1-4a70-bc7c-129f14b5e0ad" targetNamespace="http://schemas.microsoft.com/office/2006/metadata/properties" ma:root="true" ma:fieldsID="066d52f819b6456f8d4ed4a683284710" ns2:_="" ns3:_="">
    <xsd:import namespace="6e570fb3-45c7-4cfc-8b70-1dfea2568f50"/>
    <xsd:import namespace="0e86131f-94a1-4a70-bc7c-129f14b5e0ad"/>
    <xsd:element name="properties">
      <xsd:complexType>
        <xsd:sequence>
          <xsd:element name="documentManagement">
            <xsd:complexType>
              <xsd:all>
                <xsd:element ref="ns2:SharedWithUsers" minOccurs="0"/>
                <xsd:element ref="ns2:SharedWithDetails" minOccurs="0"/>
                <xsd:element ref="ns3:Comment" minOccurs="0"/>
                <xsd:element ref="ns3:Final"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570fb3-45c7-4cfc-8b70-1dfea2568f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86131f-94a1-4a70-bc7c-129f14b5e0ad" elementFormDefault="qualified">
    <xsd:import namespace="http://schemas.microsoft.com/office/2006/documentManagement/types"/>
    <xsd:import namespace="http://schemas.microsoft.com/office/infopath/2007/PartnerControls"/>
    <xsd:element name="Comment" ma:index="10" nillable="true" ma:displayName="Comment" ma:internalName="Comment">
      <xsd:simpleType>
        <xsd:restriction base="dms:Text">
          <xsd:maxLength value="255"/>
        </xsd:restriction>
      </xsd:simpleType>
    </xsd:element>
    <xsd:element name="Final" ma:index="11" nillable="true" ma:displayName="Final" ma:internalName="Final">
      <xsd:simpleType>
        <xsd:restriction base="dms:Boolea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CDA59D-AB34-4F90-8772-9D901F8C488A}">
  <ds:schemaRefs>
    <ds:schemaRef ds:uri="0e86131f-94a1-4a70-bc7c-129f14b5e0ad"/>
    <ds:schemaRef ds:uri="http://purl.org/dc/terms/"/>
    <ds:schemaRef ds:uri="6e570fb3-45c7-4cfc-8b70-1dfea2568f50"/>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49B22AB-C792-46F9-AF96-20A19CCE3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570fb3-45c7-4cfc-8b70-1dfea2568f50"/>
    <ds:schemaRef ds:uri="0e86131f-94a1-4a70-bc7c-129f14b5e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8EC54C-7366-4782-9328-0E757375F9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717</TotalTime>
  <Words>1253</Words>
  <Application>Microsoft Office PowerPoint</Application>
  <PresentationFormat>Widescreen</PresentationFormat>
  <Paragraphs>173</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Hot Topics in Healthcare Emerging Trends and What is Changing </vt:lpstr>
      <vt:lpstr>Agenda</vt:lpstr>
      <vt:lpstr>State Legislative Issues</vt:lpstr>
      <vt:lpstr>State Legislative Issues</vt:lpstr>
      <vt:lpstr>Medicaid Reform</vt:lpstr>
      <vt:lpstr>Timeline </vt:lpstr>
      <vt:lpstr>Timeline (Cont’d)</vt:lpstr>
      <vt:lpstr>The 1115 Waiver Process </vt:lpstr>
      <vt:lpstr>Major Aspects of Waiver (and Legislation)</vt:lpstr>
      <vt:lpstr>Two types of plans</vt:lpstr>
      <vt:lpstr>Waiver Aspects </vt:lpstr>
      <vt:lpstr>Other Aspects of the Waiver </vt:lpstr>
      <vt:lpstr>Medicaid Managed Care: Safety Net</vt:lpstr>
      <vt:lpstr>Medicaid Managed Care Contracting Challenges</vt:lpstr>
      <vt:lpstr>Medicaid Managed Care - Revenue Cycle Challenges</vt:lpstr>
      <vt:lpstr>Medicaid Managed Care - Revenue Cycle Challenges</vt:lpstr>
      <vt:lpstr>Payor Update</vt:lpstr>
      <vt:lpstr>Payor Update</vt:lpstr>
      <vt:lpstr>Payor Update</vt:lpstr>
      <vt:lpstr>Medicaid Secondary Claim Payment Issues</vt:lpstr>
      <vt:lpstr>Regulatory Update</vt:lpstr>
      <vt:lpstr>CMS Releases Final OPPS Rule for 2018</vt:lpstr>
      <vt:lpstr>CMS Releases Final OPPS Rule for 2018</vt:lpstr>
      <vt:lpstr>CMS Releases Final OPPS Rule for 2018</vt:lpstr>
      <vt:lpstr>CMS Releases Final 2018 Physician Payment Rule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Pain Management Guidelines</dc:title>
  <dc:creator>Vicki Goetz</dc:creator>
  <cp:lastModifiedBy>Michael Goetz</cp:lastModifiedBy>
  <cp:revision>39</cp:revision>
  <dcterms:modified xsi:type="dcterms:W3CDTF">2017-11-07T02:39:30Z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0x010100DD8777AE5FDB934AAF19DEA0320E8CCB</vt:lpwstr>
  </property>
</Properties>
</file>