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01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8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9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83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6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4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6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2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9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0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6"/>
            </a:gs>
            <a:gs pos="89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839246-EDE4-4332-98D7-1EAE7E21BA7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35ED39-B2F7-45A8-9E3C-451F8FE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647" y="1506943"/>
            <a:ext cx="5555169" cy="2150654"/>
          </a:xfrm>
        </p:spPr>
        <p:txBody>
          <a:bodyPr/>
          <a:lstStyle/>
          <a:p>
            <a:pPr algn="ctr"/>
            <a:r>
              <a:rPr lang="en-US" dirty="0"/>
              <a:t>SELF PAY COLLECTIONS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3864631"/>
            <a:ext cx="6815669" cy="132080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Carolina AAHAM November 7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algn="ctr"/>
            <a:r>
              <a:rPr lang="en-US" dirty="0"/>
              <a:t>Geoff Miller, President</a:t>
            </a:r>
          </a:p>
          <a:p>
            <a:pPr algn="ctr"/>
            <a:r>
              <a:rPr lang="en-US" dirty="0"/>
              <a:t>PRC/HHF</a:t>
            </a:r>
          </a:p>
        </p:txBody>
      </p:sp>
    </p:spTree>
    <p:extLst>
      <p:ext uri="{BB962C8B-B14F-4D97-AF65-F5344CB8AC3E}">
        <p14:creationId xmlns:p14="http://schemas.microsoft.com/office/powerpoint/2010/main" val="8278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1D05-42A4-4AA9-867D-A9AEC2B5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FDCPA and CFPB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5DC0-E5F7-4D78-A813-22F5F93B9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FDCPA created in 1977, extremely antiquated</a:t>
            </a:r>
          </a:p>
          <a:p>
            <a:r>
              <a:rPr lang="en-US" dirty="0"/>
              <a:t>Doesn’t address today’s modern technology</a:t>
            </a:r>
          </a:p>
          <a:p>
            <a:r>
              <a:rPr lang="en-US" dirty="0"/>
              <a:t>Has many grey areas where consumer attorney’s benefit greatly, such as what constitutes harassment or technical violation interpretations of letters</a:t>
            </a:r>
          </a:p>
          <a:p>
            <a:r>
              <a:rPr lang="en-US" dirty="0"/>
              <a:t>Dictates when you can call someone 8am to 9pm in their time zone, but cell phones present challenges here</a:t>
            </a:r>
          </a:p>
          <a:p>
            <a:r>
              <a:rPr lang="en-US" dirty="0"/>
              <a:t> Case law interpretations are non consistent due to the unclear areas of FDCPA</a:t>
            </a:r>
          </a:p>
          <a:p>
            <a:r>
              <a:rPr lang="en-US" dirty="0"/>
              <a:t>CFPB rulemaking on collection industry due out soon which may make things more restrictive in some areas but may address modern technology and clear up the grey areas.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5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D63D-8046-4DC4-A2FD-AB291A78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Reporting FCRA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C45BC-536A-4C5E-AA79-F120225F0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Fair Credit Reporting Act (FCRA) is a huge source of lawsuits in the collection industry</a:t>
            </a:r>
          </a:p>
          <a:p>
            <a:pPr marL="0" lvl="0" indent="0">
              <a:buNone/>
            </a:pPr>
            <a:r>
              <a:rPr lang="en-US" u="sng" dirty="0"/>
              <a:t>Main issues are: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Furnishing and reporting old/inaccurate information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Failing to follow debt dispute procedures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Requesting a credit report for an impermissible purpose</a:t>
            </a:r>
          </a:p>
          <a:p>
            <a:pPr lvl="1"/>
            <a:r>
              <a:rPr lang="en-US" dirty="0"/>
              <a:t>Still a good collection tool, very few things in place to give leverage to collect</a:t>
            </a:r>
          </a:p>
          <a:p>
            <a:pPr lvl="1"/>
            <a:r>
              <a:rPr lang="en-US" dirty="0"/>
              <a:t>Considered extraordinary collection event with 501 (r)regulations</a:t>
            </a:r>
          </a:p>
        </p:txBody>
      </p:sp>
    </p:spTree>
    <p:extLst>
      <p:ext uri="{BB962C8B-B14F-4D97-AF65-F5344CB8AC3E}">
        <p14:creationId xmlns:p14="http://schemas.microsoft.com/office/powerpoint/2010/main" val="223923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6791-CD1B-4036-A088-A7E1E212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of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464B-B79D-4350-B89F-9082706A6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becoming a larger area of concern for collection activity as it relates to EBO collections and credit reporting</a:t>
            </a:r>
          </a:p>
          <a:p>
            <a:r>
              <a:rPr lang="en-US" dirty="0"/>
              <a:t>State laws and federal laws to consider.  Date of default maybe important in whether an EBO company can collect in 1</a:t>
            </a:r>
            <a:r>
              <a:rPr lang="en-US" baseline="30000" dirty="0"/>
              <a:t>st</a:t>
            </a:r>
            <a:r>
              <a:rPr lang="en-US" dirty="0"/>
              <a:t> party name</a:t>
            </a:r>
          </a:p>
          <a:p>
            <a:r>
              <a:rPr lang="en-US" dirty="0"/>
              <a:t>Can not credit report earlier than 180 days from date of default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5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587D-91B4-4B8C-987A-E70459DA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exchange, Data Security, Cyber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833C-48D0-46C1-89DC-B8CDCEE6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Largest exposure of risk to our Clients and our industry</a:t>
            </a:r>
          </a:p>
          <a:p>
            <a:r>
              <a:rPr lang="en-US" dirty="0"/>
              <a:t>Cost of breach is very high with letters and credit protection</a:t>
            </a:r>
          </a:p>
          <a:p>
            <a:r>
              <a:rPr lang="en-US" dirty="0"/>
              <a:t>Insurance costs for Cyber Liability coverage are still very high</a:t>
            </a:r>
          </a:p>
          <a:p>
            <a:r>
              <a:rPr lang="en-US" dirty="0"/>
              <a:t>Must consider most secure ways to exchange critical data</a:t>
            </a:r>
          </a:p>
          <a:p>
            <a:r>
              <a:rPr lang="en-US" dirty="0"/>
              <a:t>Must consider best ways to store, encrypt and secure data</a:t>
            </a:r>
          </a:p>
          <a:p>
            <a:r>
              <a:rPr lang="en-US" dirty="0"/>
              <a:t>Third party audits are the due diligence that all partners should be required to do, particularly with PHI and credit card data</a:t>
            </a:r>
          </a:p>
          <a:p>
            <a:r>
              <a:rPr lang="en-US" dirty="0"/>
              <a:t>PCI audits very important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7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5" y="2108718"/>
            <a:ext cx="4562669" cy="4105470"/>
          </a:xfrm>
        </p:spPr>
      </p:pic>
    </p:spTree>
    <p:extLst>
      <p:ext uri="{BB962C8B-B14F-4D97-AF65-F5344CB8AC3E}">
        <p14:creationId xmlns:p14="http://schemas.microsoft.com/office/powerpoint/2010/main" val="294291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Types of Revenue Cycle 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Medicaid Eligibility</a:t>
            </a:r>
          </a:p>
          <a:p>
            <a:r>
              <a:rPr lang="en-US" dirty="0"/>
              <a:t>Insurance follow up and Denials Management</a:t>
            </a:r>
          </a:p>
          <a:p>
            <a:r>
              <a:rPr lang="en-US" dirty="0"/>
              <a:t>Workers Compensation</a:t>
            </a:r>
          </a:p>
          <a:p>
            <a:r>
              <a:rPr lang="en-US" dirty="0"/>
              <a:t>Third Party Liability</a:t>
            </a:r>
          </a:p>
          <a:p>
            <a:r>
              <a:rPr lang="en-US" dirty="0"/>
              <a:t>Coding </a:t>
            </a:r>
          </a:p>
          <a:p>
            <a:r>
              <a:rPr lang="en-US" u="sng" dirty="0"/>
              <a:t>Pre Service functions</a:t>
            </a:r>
          </a:p>
          <a:p>
            <a:r>
              <a:rPr lang="en-US" u="sng" dirty="0"/>
              <a:t>EBO, 1</a:t>
            </a:r>
            <a:r>
              <a:rPr lang="en-US" u="sng" baseline="30000" dirty="0"/>
              <a:t>st</a:t>
            </a:r>
            <a:r>
              <a:rPr lang="en-US" u="sng" dirty="0"/>
              <a:t> Party Collections</a:t>
            </a:r>
          </a:p>
          <a:p>
            <a:r>
              <a:rPr lang="en-US" u="sng" dirty="0"/>
              <a:t>Bad Debt Collections</a:t>
            </a:r>
          </a:p>
          <a:p>
            <a:r>
              <a:rPr lang="en-US" u="sng" dirty="0"/>
              <a:t>Patient Financing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3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Pre-Service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with Patient about their expected balance before visit is becoming very important</a:t>
            </a:r>
          </a:p>
          <a:p>
            <a:r>
              <a:rPr lang="en-US" dirty="0"/>
              <a:t>Pre-service collections are handled differently across healthcare.  Elective or other procedures where self pay balance can be accurately estimated is more easily collectable </a:t>
            </a:r>
          </a:p>
          <a:p>
            <a:r>
              <a:rPr lang="en-US" dirty="0"/>
              <a:t>Conveying estimated charges or collecting before visit if possible</a:t>
            </a:r>
          </a:p>
          <a:p>
            <a:r>
              <a:rPr lang="en-US" dirty="0"/>
              <a:t>Confirm insurance information and other instructions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4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 and Bad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party collections Day 1 to 120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collections Day 120+</a:t>
            </a:r>
          </a:p>
          <a:p>
            <a:r>
              <a:rPr lang="en-US" dirty="0"/>
              <a:t>Patient friendly calls for collection of money, insurance </a:t>
            </a:r>
          </a:p>
          <a:p>
            <a:r>
              <a:rPr lang="en-US" dirty="0"/>
              <a:t>Scrubs for insurance, bankruptcy, demographic and other information</a:t>
            </a:r>
          </a:p>
          <a:p>
            <a:r>
              <a:rPr lang="en-US" dirty="0"/>
              <a:t>Processing in charity identification and financial assistance</a:t>
            </a:r>
          </a:p>
          <a:p>
            <a:r>
              <a:rPr lang="en-US" dirty="0"/>
              <a:t>Payment plan monitoring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5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Huge emerging need.  Hospitals need cash and patients need flexible terms</a:t>
            </a:r>
          </a:p>
          <a:p>
            <a:r>
              <a:rPr lang="en-US" dirty="0"/>
              <a:t>29% rise in deductibles since 2015</a:t>
            </a:r>
          </a:p>
          <a:p>
            <a:r>
              <a:rPr lang="en-US" dirty="0"/>
              <a:t>Different types of patient financing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Recourse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Non recourse</a:t>
            </a:r>
          </a:p>
          <a:p>
            <a:r>
              <a:rPr lang="en-US" dirty="0"/>
              <a:t>Funded vs not funded</a:t>
            </a:r>
          </a:p>
          <a:p>
            <a:r>
              <a:rPr lang="en-US" dirty="0"/>
              <a:t>Interest free and interest bearing options for patients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Pay Collections-Methods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Contact typically done via Phone and mail</a:t>
            </a:r>
          </a:p>
          <a:p>
            <a:r>
              <a:rPr lang="en-US" dirty="0"/>
              <a:t>Texting and emails are desired by both patient and agency but due to regulation or lack thereof, it is a risky practice</a:t>
            </a:r>
          </a:p>
          <a:p>
            <a:r>
              <a:rPr lang="en-US" dirty="0"/>
              <a:t>Agency web portals</a:t>
            </a:r>
          </a:p>
          <a:p>
            <a:r>
              <a:rPr lang="en-US" dirty="0"/>
              <a:t>IVR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industry is extremely focused on the patient experience</a:t>
            </a:r>
          </a:p>
          <a:p>
            <a:r>
              <a:rPr lang="en-US" dirty="0"/>
              <a:t>Treatment of patients is paramount</a:t>
            </a:r>
          </a:p>
          <a:p>
            <a:r>
              <a:rPr lang="en-US" dirty="0"/>
              <a:t>Call recordings</a:t>
            </a:r>
          </a:p>
          <a:p>
            <a:r>
              <a:rPr lang="en-US" dirty="0"/>
              <a:t>Speech analytics</a:t>
            </a:r>
          </a:p>
          <a:p>
            <a:r>
              <a:rPr lang="en-US" dirty="0"/>
              <a:t>Skip Tracing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8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F051-2872-41D3-9A27-98E8515B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Telephone Communication-TCPA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F057-F305-4FEB-B1DC-828F3B58E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Landlines numbers represent 30% </a:t>
            </a:r>
          </a:p>
          <a:p>
            <a:r>
              <a:rPr lang="en-US" dirty="0"/>
              <a:t>Cellphone 70%</a:t>
            </a:r>
          </a:p>
          <a:p>
            <a:r>
              <a:rPr lang="en-US" dirty="0"/>
              <a:t>Must be able to scrub and identify landline vs cell phone</a:t>
            </a:r>
          </a:p>
          <a:p>
            <a:r>
              <a:rPr lang="en-US" dirty="0"/>
              <a:t>Many challenges due to the TCPA to be able to communicate with patients via cell phone, especially without consent</a:t>
            </a:r>
          </a:p>
          <a:p>
            <a:r>
              <a:rPr lang="en-US" dirty="0"/>
              <a:t>TCPA was never intended to effect collection industry but the type of technology we use, agencies and creditors alike have been affected.</a:t>
            </a:r>
          </a:p>
          <a:p>
            <a:r>
              <a:rPr lang="en-US" dirty="0"/>
              <a:t>Obtaining Consent is critical</a:t>
            </a:r>
          </a:p>
          <a:p>
            <a:r>
              <a:rPr lang="en-US" dirty="0"/>
              <a:t>Different approaches to each</a:t>
            </a:r>
          </a:p>
        </p:txBody>
      </p:sp>
    </p:spTree>
    <p:extLst>
      <p:ext uri="{BB962C8B-B14F-4D97-AF65-F5344CB8AC3E}">
        <p14:creationId xmlns:p14="http://schemas.microsoft.com/office/powerpoint/2010/main" val="368538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A6EB-D4D2-4EDF-A0EF-7B954A3A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Telephone Communication-TCPA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F051-3005-4495-9CFD-630E2CDF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call rule for reassigned numbers</a:t>
            </a:r>
          </a:p>
          <a:p>
            <a:r>
              <a:rPr lang="en-US" dirty="0"/>
              <a:t>2015 TCPA declaratory ruling by FCC paved way for applications to be developed to block unwanted or suspected spam calls, also blocks legitimate business calls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3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2941</TotalTime>
  <Words>678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SELF PAY COLLECTIONS </vt:lpstr>
      <vt:lpstr>Common Types of Revenue Cycle Outsourcing</vt:lpstr>
      <vt:lpstr>Pre-Service Functions</vt:lpstr>
      <vt:lpstr>EBO and Bad Debt</vt:lpstr>
      <vt:lpstr>Patient Financing</vt:lpstr>
      <vt:lpstr>Self Pay Collections-Methods</vt:lpstr>
      <vt:lpstr>Collection Methods</vt:lpstr>
      <vt:lpstr>Telephone Communication-TCPA</vt:lpstr>
      <vt:lpstr>Telephone Communication-TCPA</vt:lpstr>
      <vt:lpstr>FDCPA and CFPB</vt:lpstr>
      <vt:lpstr>Credit Reporting FCRA</vt:lpstr>
      <vt:lpstr>Date of Default</vt:lpstr>
      <vt:lpstr>Data exchange, Data Security, Cyber Risks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AAHAM ANI</dc:title>
  <dc:creator>Geoff Miller</dc:creator>
  <cp:lastModifiedBy>Michael Goetz</cp:lastModifiedBy>
  <cp:revision>36</cp:revision>
  <cp:lastPrinted>2017-11-03T15:55:32Z</cp:lastPrinted>
  <dcterms:created xsi:type="dcterms:W3CDTF">2017-10-16T22:09:26Z</dcterms:created>
  <dcterms:modified xsi:type="dcterms:W3CDTF">2017-11-07T02:39:49Z</dcterms:modified>
</cp:coreProperties>
</file>